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9" r:id="rId3"/>
    <p:sldId id="275" r:id="rId4"/>
    <p:sldId id="273" r:id="rId5"/>
    <p:sldId id="277" r:id="rId6"/>
    <p:sldId id="260" r:id="rId7"/>
    <p:sldId id="259" r:id="rId8"/>
    <p:sldId id="256" r:id="rId9"/>
    <p:sldId id="271" r:id="rId10"/>
    <p:sldId id="270" r:id="rId11"/>
    <p:sldId id="258" r:id="rId12"/>
    <p:sldId id="261" r:id="rId13"/>
    <p:sldId id="263" r:id="rId14"/>
    <p:sldId id="266" r:id="rId15"/>
    <p:sldId id="262" r:id="rId16"/>
    <p:sldId id="265" r:id="rId17"/>
    <p:sldId id="267" r:id="rId18"/>
    <p:sldId id="268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96275-22D8-4713-B75C-1B5678E57702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31EDF-75CE-408C-9C7E-7889F5BC8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10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1EDF-75CE-408C-9C7E-7889F5BC828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26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EAEEE-B9BD-4833-98C6-D3FAE418F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3CDA08-D4C5-49C3-94EA-D1BEA9393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2D6353-F9CB-4CCE-A7C9-AE34DAA7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6485-5B68-428A-9AE1-66C363352BF0}" type="datetime1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ED0014-3123-4760-A6CD-8287D06D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986928-A4A1-4347-B39B-9C079891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49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4036C-5F31-4C17-8C3F-4E2D30CD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C4FF8F-08B1-4F34-803E-D0321004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F3463-C085-4108-B675-9BC562BF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496-34E1-4907-B493-E5D4901EE908}" type="datetime1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F5E379-5F1A-4433-BB2E-FAE2BBF0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95897B-3AE9-4ED0-8823-7504C3E3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61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DF80CF-258C-404F-B4A7-B5CA1A744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76EB9B-8828-470B-A87D-576E5761D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6A6A72-F1EF-4B82-B656-161F0A53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67B5-EE80-4753-AEA2-6DF5E61ECCAF}" type="datetime1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128171-F70C-49D0-A97D-1A573AB6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3FFC97-AA5B-41C7-B1B9-DDE6D943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42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498E6-6D16-4694-9578-99FA9AC5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B72A2E-9725-4FF0-963D-FCA8BB72C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7AEAC8-0958-4B1A-8DFC-BFB96985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450-2DF6-4B94-8C25-352CB7AB3EC2}" type="datetime1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2881A-61C1-49AE-8B22-C1585496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663F4C-08D3-4112-BBE2-886EE865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9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94276-E15E-47D3-82F0-D4313261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2B08B1-D566-4BEC-8C4E-ED26D5595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348F66-E6F6-4963-B2D0-AD9D9496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669-4927-4357-B07E-238CBEB6AB29}" type="datetime1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B993B5-B025-409C-8B16-0500DC6F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B1896A-2A19-43B3-B5DC-6143A837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2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017D9-6FC7-4BE2-ADAB-1A12EB81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04CE1B-065D-4A63-B854-20D9B309A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633C2A7-BE08-41AC-B6D2-145D45D26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223817-BE3B-442F-9FCD-E8520197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2952-6964-45D7-9577-CB8064FDA232}" type="datetime1">
              <a:rPr lang="cs-CZ" smtClean="0"/>
              <a:t>01.10.2023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63EE4B-E0F3-46C2-93DC-CC6E625A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C50C0E-43EA-483C-97A8-91763E8B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95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2E8DC-28F8-4995-AEE9-43139D93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8EEEECE-FED5-458C-B8DB-922A2E0B2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2E80105-3833-40BB-9D00-0B4D3DC93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07F191C-BBAD-4A63-A8EF-DABD0198C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3E98C52-4F57-409E-BD93-3AF1EA48B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C4F0BD-7489-46EA-8BBB-EA171D2D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F77-46C0-467E-B2AF-CDD24396E2D1}" type="datetime1">
              <a:rPr lang="cs-CZ" smtClean="0"/>
              <a:t>01.10.2023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9C1B6C-58F7-4EBF-9994-658D7D65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9B10C4-2B7B-485B-BA6D-EAC56748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79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AAE61-52E6-48D1-B481-9FD18520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8E193F-2C78-41AB-85E1-D337BE7B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9A9-653C-4B60-9311-4FEF6FE1A4D9}" type="datetime1">
              <a:rPr lang="cs-CZ" smtClean="0"/>
              <a:t>01.10.2023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44A79D-965A-4932-909A-1D307FDD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38522F-4276-4B0F-A1C9-176EDD3E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06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7D42F3-8705-4674-952B-F4400887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9641-735C-456B-A913-0E730AAD6DFB}" type="datetime1">
              <a:rPr lang="cs-CZ" smtClean="0"/>
              <a:t>01.10.2023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1A1ECC-1A72-4A20-86D4-CD69BD40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AEC668-CB20-462D-B265-FDD40BBB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86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53A3D-806C-4615-8247-C341A009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5FCE88-0344-4AF7-BE6C-5478B65BC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051C149-781C-424B-9648-573CB7A7D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A2131F-710E-4E6F-8CC4-2854B757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3E8D-9DA6-498E-ADFF-B3ED446C7138}" type="datetime1">
              <a:rPr lang="cs-CZ" smtClean="0"/>
              <a:t>01.10.2023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4D25AB-1939-44F3-8BDA-46658D0D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6A1944-2439-4967-B37E-EB108ADF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64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9D352-D9A6-4F53-8E02-BC9DEBBC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E6F680-E9F4-4E7A-862B-DA3BC80FA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0F58021-EA9F-4A9C-894B-1F4A60776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E0D994-FC70-4AA7-A135-68F7DFF1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344-39E1-47B1-9EC3-180420965016}" type="datetime1">
              <a:rPr lang="cs-CZ" smtClean="0"/>
              <a:t>01.10.2023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BFD70B-2D41-4DC0-912B-C08A380C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C6A712-5C08-4D42-BBAC-2FCDFB82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69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A854FC-0696-4BF0-A667-6717C71E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9160E25-F550-4C5F-83F9-CA6F0ACD8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1F8832-FC2D-4AA0-845A-2EBBEC8C4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5599-F97D-4B09-80E7-E4F7B5375F0F}" type="datetime1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7ABB8-D392-4F26-B947-05328CE7B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48228D-146F-4A3A-9B76-D6589308A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386A-0091-4424-9FD2-38A21D1E9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28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png"/><Relationship Id="rId39" Type="http://schemas.openxmlformats.org/officeDocument/2006/relationships/image" Target="../media/image171.png"/><Relationship Id="rId21" Type="http://schemas.openxmlformats.org/officeDocument/2006/relationships/image" Target="../media/image156.png"/><Relationship Id="rId34" Type="http://schemas.openxmlformats.org/officeDocument/2006/relationships/image" Target="../media/image1300.png"/><Relationship Id="rId7" Type="http://schemas.openxmlformats.org/officeDocument/2006/relationships/image" Target="../media/image142.png"/><Relationship Id="rId2" Type="http://schemas.openxmlformats.org/officeDocument/2006/relationships/image" Target="../media/image138.png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29" Type="http://schemas.openxmlformats.org/officeDocument/2006/relationships/image" Target="../media/image163.png"/><Relationship Id="rId41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24" Type="http://schemas.openxmlformats.org/officeDocument/2006/relationships/image" Target="../media/image159.png"/><Relationship Id="rId32" Type="http://schemas.openxmlformats.org/officeDocument/2006/relationships/image" Target="../media/image166.png"/><Relationship Id="rId37" Type="http://schemas.openxmlformats.org/officeDocument/2006/relationships/image" Target="../media/image1330.png"/><Relationship Id="rId40" Type="http://schemas.openxmlformats.org/officeDocument/2006/relationships/image" Target="../media/image172.png"/><Relationship Id="rId5" Type="http://schemas.openxmlformats.org/officeDocument/2006/relationships/image" Target="../media/image1360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2.png"/><Relationship Id="rId36" Type="http://schemas.openxmlformats.org/officeDocument/2006/relationships/image" Target="../media/image169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31" Type="http://schemas.openxmlformats.org/officeDocument/2006/relationships/image" Target="../media/image16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010.png"/><Relationship Id="rId30" Type="http://schemas.openxmlformats.org/officeDocument/2006/relationships/image" Target="../media/image164.png"/><Relationship Id="rId35" Type="http://schemas.openxmlformats.org/officeDocument/2006/relationships/image" Target="../media/image168.png"/><Relationship Id="rId8" Type="http://schemas.openxmlformats.org/officeDocument/2006/relationships/image" Target="../media/image143.png"/><Relationship Id="rId3" Type="http://schemas.openxmlformats.org/officeDocument/2006/relationships/image" Target="../media/image139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33" Type="http://schemas.openxmlformats.org/officeDocument/2006/relationships/image" Target="../media/image167.png"/><Relationship Id="rId38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0.png"/><Relationship Id="rId13" Type="http://schemas.openxmlformats.org/officeDocument/2006/relationships/image" Target="../media/image1050.png"/><Relationship Id="rId26" Type="http://schemas.openxmlformats.org/officeDocument/2006/relationships/image" Target="../media/image192.png"/><Relationship Id="rId3" Type="http://schemas.openxmlformats.org/officeDocument/2006/relationships/image" Target="../media/image3.png"/><Relationship Id="rId21" Type="http://schemas.openxmlformats.org/officeDocument/2006/relationships/image" Target="../media/image185.png"/><Relationship Id="rId7" Type="http://schemas.openxmlformats.org/officeDocument/2006/relationships/image" Target="../media/image177.png"/><Relationship Id="rId12" Type="http://schemas.openxmlformats.org/officeDocument/2006/relationships/image" Target="../media/image180.png"/><Relationship Id="rId17" Type="http://schemas.openxmlformats.org/officeDocument/2006/relationships/image" Target="../media/image184.png"/><Relationship Id="rId25" Type="http://schemas.openxmlformats.org/officeDocument/2006/relationships/image" Target="../media/image191.png"/><Relationship Id="rId2" Type="http://schemas.openxmlformats.org/officeDocument/2006/relationships/image" Target="../media/image174.png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29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79.png"/><Relationship Id="rId24" Type="http://schemas.openxmlformats.org/officeDocument/2006/relationships/image" Target="../media/image190.png"/><Relationship Id="rId5" Type="http://schemas.openxmlformats.org/officeDocument/2006/relationships/image" Target="../media/image175.png"/><Relationship Id="rId15" Type="http://schemas.openxmlformats.org/officeDocument/2006/relationships/image" Target="../media/image182.png"/><Relationship Id="rId23" Type="http://schemas.openxmlformats.org/officeDocument/2006/relationships/image" Target="../media/image189.png"/><Relationship Id="rId28" Type="http://schemas.openxmlformats.org/officeDocument/2006/relationships/image" Target="../media/image194.png"/><Relationship Id="rId10" Type="http://schemas.openxmlformats.org/officeDocument/2006/relationships/image" Target="../media/image178.png"/><Relationship Id="rId19" Type="http://schemas.openxmlformats.org/officeDocument/2006/relationships/image" Target="../media/image186.png"/><Relationship Id="rId4" Type="http://schemas.openxmlformats.org/officeDocument/2006/relationships/image" Target="../media/image139.png"/><Relationship Id="rId9" Type="http://schemas.openxmlformats.org/officeDocument/2006/relationships/image" Target="../media/image1370.png"/><Relationship Id="rId14" Type="http://schemas.openxmlformats.org/officeDocument/2006/relationships/image" Target="../media/image181.png"/><Relationship Id="rId22" Type="http://schemas.openxmlformats.org/officeDocument/2006/relationships/image" Target="../media/image188.png"/><Relationship Id="rId27" Type="http://schemas.openxmlformats.org/officeDocument/2006/relationships/image" Target="../media/image193.png"/><Relationship Id="rId30" Type="http://schemas.openxmlformats.org/officeDocument/2006/relationships/image" Target="../media/image19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9.png"/><Relationship Id="rId18" Type="http://schemas.openxmlformats.org/officeDocument/2006/relationships/image" Target="../media/image214.png"/><Relationship Id="rId26" Type="http://schemas.openxmlformats.org/officeDocument/2006/relationships/image" Target="../media/image1070.png"/><Relationship Id="rId39" Type="http://schemas.openxmlformats.org/officeDocument/2006/relationships/image" Target="../media/image1330.png"/><Relationship Id="rId21" Type="http://schemas.openxmlformats.org/officeDocument/2006/relationships/image" Target="../media/image216.png"/><Relationship Id="rId34" Type="http://schemas.openxmlformats.org/officeDocument/2006/relationships/image" Target="../media/image226.png"/><Relationship Id="rId42" Type="http://schemas.openxmlformats.org/officeDocument/2006/relationships/image" Target="../media/image232.png"/><Relationship Id="rId47" Type="http://schemas.openxmlformats.org/officeDocument/2006/relationships/image" Target="../media/image1340.png"/><Relationship Id="rId50" Type="http://schemas.openxmlformats.org/officeDocument/2006/relationships/image" Target="../media/image239.png"/><Relationship Id="rId55" Type="http://schemas.openxmlformats.org/officeDocument/2006/relationships/image" Target="../media/image244.png"/><Relationship Id="rId7" Type="http://schemas.openxmlformats.org/officeDocument/2006/relationships/image" Target="../media/image202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29" Type="http://schemas.openxmlformats.org/officeDocument/2006/relationships/image" Target="../media/image223.png"/><Relationship Id="rId11" Type="http://schemas.openxmlformats.org/officeDocument/2006/relationships/image" Target="../media/image207.png"/><Relationship Id="rId24" Type="http://schemas.openxmlformats.org/officeDocument/2006/relationships/image" Target="../media/image219.png"/><Relationship Id="rId32" Type="http://schemas.openxmlformats.org/officeDocument/2006/relationships/image" Target="../media/image1310.png"/><Relationship Id="rId37" Type="http://schemas.openxmlformats.org/officeDocument/2006/relationships/image" Target="../media/image228.png"/><Relationship Id="rId40" Type="http://schemas.openxmlformats.org/officeDocument/2006/relationships/image" Target="../media/image230.png"/><Relationship Id="rId45" Type="http://schemas.openxmlformats.org/officeDocument/2006/relationships/image" Target="../media/image235.png"/><Relationship Id="rId53" Type="http://schemas.openxmlformats.org/officeDocument/2006/relationships/image" Target="../media/image242.png"/><Relationship Id="rId5" Type="http://schemas.openxmlformats.org/officeDocument/2006/relationships/image" Target="../media/image197.png"/><Relationship Id="rId10" Type="http://schemas.openxmlformats.org/officeDocument/2006/relationships/image" Target="../media/image206.png"/><Relationship Id="rId19" Type="http://schemas.openxmlformats.org/officeDocument/2006/relationships/image" Target="../media/image215.png"/><Relationship Id="rId31" Type="http://schemas.openxmlformats.org/officeDocument/2006/relationships/image" Target="../media/image225.png"/><Relationship Id="rId44" Type="http://schemas.openxmlformats.org/officeDocument/2006/relationships/image" Target="../media/image234.png"/><Relationship Id="rId52" Type="http://schemas.openxmlformats.org/officeDocument/2006/relationships/image" Target="../media/image241.png"/><Relationship Id="rId4" Type="http://schemas.openxmlformats.org/officeDocument/2006/relationships/image" Target="../media/image200.png"/><Relationship Id="rId9" Type="http://schemas.openxmlformats.org/officeDocument/2006/relationships/image" Target="../media/image204.png"/><Relationship Id="rId14" Type="http://schemas.openxmlformats.org/officeDocument/2006/relationships/image" Target="../media/image210.png"/><Relationship Id="rId22" Type="http://schemas.openxmlformats.org/officeDocument/2006/relationships/image" Target="../media/image217.png"/><Relationship Id="rId27" Type="http://schemas.openxmlformats.org/officeDocument/2006/relationships/image" Target="../media/image221.png"/><Relationship Id="rId30" Type="http://schemas.openxmlformats.org/officeDocument/2006/relationships/image" Target="../media/image224.png"/><Relationship Id="rId35" Type="http://schemas.openxmlformats.org/officeDocument/2006/relationships/image" Target="../media/image227.png"/><Relationship Id="rId43" Type="http://schemas.openxmlformats.org/officeDocument/2006/relationships/image" Target="../media/image233.png"/><Relationship Id="rId48" Type="http://schemas.openxmlformats.org/officeDocument/2006/relationships/image" Target="../media/image237.png"/><Relationship Id="rId56" Type="http://schemas.openxmlformats.org/officeDocument/2006/relationships/image" Target="../media/image245.png"/><Relationship Id="rId8" Type="http://schemas.openxmlformats.org/officeDocument/2006/relationships/image" Target="../media/image203.png"/><Relationship Id="rId51" Type="http://schemas.openxmlformats.org/officeDocument/2006/relationships/image" Target="../media/image240.png"/><Relationship Id="rId3" Type="http://schemas.openxmlformats.org/officeDocument/2006/relationships/image" Target="../media/image199.png"/><Relationship Id="rId12" Type="http://schemas.openxmlformats.org/officeDocument/2006/relationships/image" Target="../media/image208.png"/><Relationship Id="rId17" Type="http://schemas.openxmlformats.org/officeDocument/2006/relationships/image" Target="../media/image213.png"/><Relationship Id="rId25" Type="http://schemas.openxmlformats.org/officeDocument/2006/relationships/image" Target="../media/image220.png"/><Relationship Id="rId33" Type="http://schemas.openxmlformats.org/officeDocument/2006/relationships/image" Target="../media/image167.png"/><Relationship Id="rId38" Type="http://schemas.openxmlformats.org/officeDocument/2006/relationships/image" Target="../media/image229.png"/><Relationship Id="rId46" Type="http://schemas.openxmlformats.org/officeDocument/2006/relationships/image" Target="../media/image236.png"/><Relationship Id="rId20" Type="http://schemas.openxmlformats.org/officeDocument/2006/relationships/image" Target="../media/image157.png"/><Relationship Id="rId41" Type="http://schemas.openxmlformats.org/officeDocument/2006/relationships/image" Target="../media/image231.png"/><Relationship Id="rId54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5" Type="http://schemas.openxmlformats.org/officeDocument/2006/relationships/image" Target="../media/image211.png"/><Relationship Id="rId23" Type="http://schemas.openxmlformats.org/officeDocument/2006/relationships/image" Target="../media/image218.png"/><Relationship Id="rId28" Type="http://schemas.openxmlformats.org/officeDocument/2006/relationships/image" Target="../media/image222.png"/><Relationship Id="rId36" Type="http://schemas.openxmlformats.org/officeDocument/2006/relationships/image" Target="../media/image1300.png"/><Relationship Id="rId49" Type="http://schemas.openxmlformats.org/officeDocument/2006/relationships/image" Target="../media/image2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2" Type="http://schemas.openxmlformats.org/officeDocument/2006/relationships/image" Target="../media/image19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00.png"/><Relationship Id="rId21" Type="http://schemas.openxmlformats.org/officeDocument/2006/relationships/image" Target="../media/image1950.png"/><Relationship Id="rId42" Type="http://schemas.openxmlformats.org/officeDocument/2006/relationships/image" Target="../media/image2160.png"/><Relationship Id="rId47" Type="http://schemas.openxmlformats.org/officeDocument/2006/relationships/image" Target="../media/image2210.png"/><Relationship Id="rId63" Type="http://schemas.openxmlformats.org/officeDocument/2006/relationships/image" Target="../media/image2370.png"/><Relationship Id="rId68" Type="http://schemas.openxmlformats.org/officeDocument/2006/relationships/image" Target="../media/image2420.png"/><Relationship Id="rId2" Type="http://schemas.openxmlformats.org/officeDocument/2006/relationships/image" Target="../media/image1760.png"/><Relationship Id="rId16" Type="http://schemas.openxmlformats.org/officeDocument/2006/relationships/image" Target="../media/image1900.png"/><Relationship Id="rId29" Type="http://schemas.openxmlformats.org/officeDocument/2006/relationships/image" Target="../media/image2030.png"/><Relationship Id="rId11" Type="http://schemas.openxmlformats.org/officeDocument/2006/relationships/image" Target="../media/image1850.png"/><Relationship Id="rId24" Type="http://schemas.openxmlformats.org/officeDocument/2006/relationships/image" Target="../media/image1980.png"/><Relationship Id="rId32" Type="http://schemas.openxmlformats.org/officeDocument/2006/relationships/image" Target="../media/image2060.png"/><Relationship Id="rId37" Type="http://schemas.openxmlformats.org/officeDocument/2006/relationships/image" Target="../media/image2110.png"/><Relationship Id="rId40" Type="http://schemas.openxmlformats.org/officeDocument/2006/relationships/image" Target="../media/image1211.png"/><Relationship Id="rId45" Type="http://schemas.openxmlformats.org/officeDocument/2006/relationships/image" Target="../media/image2190.png"/><Relationship Id="rId53" Type="http://schemas.openxmlformats.org/officeDocument/2006/relationships/image" Target="../media/image2270.png"/><Relationship Id="rId58" Type="http://schemas.openxmlformats.org/officeDocument/2006/relationships/image" Target="../media/image2320.png"/><Relationship Id="rId66" Type="http://schemas.openxmlformats.org/officeDocument/2006/relationships/image" Target="../media/image2400.png"/><Relationship Id="rId74" Type="http://schemas.openxmlformats.org/officeDocument/2006/relationships/image" Target="../media/image2480.png"/><Relationship Id="rId5" Type="http://schemas.openxmlformats.org/officeDocument/2006/relationships/image" Target="../media/image1790.png"/><Relationship Id="rId61" Type="http://schemas.openxmlformats.org/officeDocument/2006/relationships/image" Target="../media/image2350.png"/><Relationship Id="rId19" Type="http://schemas.openxmlformats.org/officeDocument/2006/relationships/image" Target="../media/image1930.png"/><Relationship Id="rId14" Type="http://schemas.openxmlformats.org/officeDocument/2006/relationships/image" Target="../media/image1880.png"/><Relationship Id="rId22" Type="http://schemas.openxmlformats.org/officeDocument/2006/relationships/image" Target="../media/image1960.png"/><Relationship Id="rId27" Type="http://schemas.openxmlformats.org/officeDocument/2006/relationships/image" Target="../media/image2010.png"/><Relationship Id="rId30" Type="http://schemas.openxmlformats.org/officeDocument/2006/relationships/image" Target="../media/image2040.png"/><Relationship Id="rId35" Type="http://schemas.openxmlformats.org/officeDocument/2006/relationships/image" Target="../media/image2090.png"/><Relationship Id="rId43" Type="http://schemas.openxmlformats.org/officeDocument/2006/relationships/image" Target="../media/image2461.png"/><Relationship Id="rId48" Type="http://schemas.openxmlformats.org/officeDocument/2006/relationships/image" Target="../media/image2220.png"/><Relationship Id="rId56" Type="http://schemas.openxmlformats.org/officeDocument/2006/relationships/image" Target="../media/image2300.png"/><Relationship Id="rId64" Type="http://schemas.openxmlformats.org/officeDocument/2006/relationships/image" Target="../media/image2380.png"/><Relationship Id="rId69" Type="http://schemas.openxmlformats.org/officeDocument/2006/relationships/image" Target="../media/image2430.png"/><Relationship Id="rId8" Type="http://schemas.openxmlformats.org/officeDocument/2006/relationships/image" Target="../media/image1820.png"/><Relationship Id="rId51" Type="http://schemas.openxmlformats.org/officeDocument/2006/relationships/image" Target="../media/image2250.png"/><Relationship Id="rId72" Type="http://schemas.openxmlformats.org/officeDocument/2006/relationships/image" Target="../media/image2460.png"/><Relationship Id="rId3" Type="http://schemas.openxmlformats.org/officeDocument/2006/relationships/image" Target="../media/image1770.png"/><Relationship Id="rId12" Type="http://schemas.openxmlformats.org/officeDocument/2006/relationships/image" Target="../media/image1860.png"/><Relationship Id="rId17" Type="http://schemas.openxmlformats.org/officeDocument/2006/relationships/image" Target="../media/image1910.png"/><Relationship Id="rId25" Type="http://schemas.openxmlformats.org/officeDocument/2006/relationships/image" Target="../media/image1990.png"/><Relationship Id="rId33" Type="http://schemas.openxmlformats.org/officeDocument/2006/relationships/image" Target="../media/image2070.png"/><Relationship Id="rId38" Type="http://schemas.openxmlformats.org/officeDocument/2006/relationships/image" Target="../media/image2120.png"/><Relationship Id="rId46" Type="http://schemas.openxmlformats.org/officeDocument/2006/relationships/image" Target="../media/image2200.png"/><Relationship Id="rId59" Type="http://schemas.openxmlformats.org/officeDocument/2006/relationships/image" Target="../media/image2330.png"/><Relationship Id="rId67" Type="http://schemas.openxmlformats.org/officeDocument/2006/relationships/image" Target="../media/image2410.png"/><Relationship Id="rId20" Type="http://schemas.openxmlformats.org/officeDocument/2006/relationships/image" Target="../media/image1940.png"/><Relationship Id="rId41" Type="http://schemas.openxmlformats.org/officeDocument/2006/relationships/image" Target="../media/image2150.png"/><Relationship Id="rId54" Type="http://schemas.openxmlformats.org/officeDocument/2006/relationships/image" Target="../media/image2280.png"/><Relationship Id="rId62" Type="http://schemas.openxmlformats.org/officeDocument/2006/relationships/image" Target="../media/image2360.png"/><Relationship Id="rId70" Type="http://schemas.openxmlformats.org/officeDocument/2006/relationships/image" Target="../media/image2440.png"/><Relationship Id="rId75" Type="http://schemas.openxmlformats.org/officeDocument/2006/relationships/image" Target="../media/image2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0.png"/><Relationship Id="rId15" Type="http://schemas.openxmlformats.org/officeDocument/2006/relationships/image" Target="../media/image1890.png"/><Relationship Id="rId23" Type="http://schemas.openxmlformats.org/officeDocument/2006/relationships/image" Target="../media/image1970.png"/><Relationship Id="rId28" Type="http://schemas.openxmlformats.org/officeDocument/2006/relationships/image" Target="../media/image2020.png"/><Relationship Id="rId36" Type="http://schemas.openxmlformats.org/officeDocument/2006/relationships/image" Target="../media/image2100.png"/><Relationship Id="rId49" Type="http://schemas.openxmlformats.org/officeDocument/2006/relationships/image" Target="../media/image2230.png"/><Relationship Id="rId57" Type="http://schemas.openxmlformats.org/officeDocument/2006/relationships/image" Target="../media/image2471.png"/><Relationship Id="rId10" Type="http://schemas.openxmlformats.org/officeDocument/2006/relationships/image" Target="../media/image1840.png"/><Relationship Id="rId31" Type="http://schemas.openxmlformats.org/officeDocument/2006/relationships/image" Target="../media/image2050.png"/><Relationship Id="rId44" Type="http://schemas.openxmlformats.org/officeDocument/2006/relationships/image" Target="../media/image2180.png"/><Relationship Id="rId52" Type="http://schemas.openxmlformats.org/officeDocument/2006/relationships/image" Target="../media/image2260.png"/><Relationship Id="rId60" Type="http://schemas.openxmlformats.org/officeDocument/2006/relationships/image" Target="../media/image2340.png"/><Relationship Id="rId65" Type="http://schemas.openxmlformats.org/officeDocument/2006/relationships/image" Target="../media/image2390.png"/><Relationship Id="rId73" Type="http://schemas.openxmlformats.org/officeDocument/2006/relationships/image" Target="../media/image2470.png"/><Relationship Id="rId4" Type="http://schemas.openxmlformats.org/officeDocument/2006/relationships/image" Target="../media/image1190.png"/><Relationship Id="rId9" Type="http://schemas.openxmlformats.org/officeDocument/2006/relationships/image" Target="../media/image1830.png"/><Relationship Id="rId13" Type="http://schemas.openxmlformats.org/officeDocument/2006/relationships/image" Target="../media/image1870.png"/><Relationship Id="rId18" Type="http://schemas.openxmlformats.org/officeDocument/2006/relationships/image" Target="../media/image1920.png"/><Relationship Id="rId39" Type="http://schemas.openxmlformats.org/officeDocument/2006/relationships/image" Target="../media/image2130.png"/><Relationship Id="rId34" Type="http://schemas.openxmlformats.org/officeDocument/2006/relationships/image" Target="../media/image2080.png"/><Relationship Id="rId50" Type="http://schemas.openxmlformats.org/officeDocument/2006/relationships/image" Target="../media/image2240.png"/><Relationship Id="rId55" Type="http://schemas.openxmlformats.org/officeDocument/2006/relationships/image" Target="../media/image2290.png"/><Relationship Id="rId7" Type="http://schemas.openxmlformats.org/officeDocument/2006/relationships/image" Target="../media/image1810.png"/><Relationship Id="rId71" Type="http://schemas.openxmlformats.org/officeDocument/2006/relationships/image" Target="../media/image24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0.png"/><Relationship Id="rId13" Type="http://schemas.openxmlformats.org/officeDocument/2006/relationships/image" Target="../media/image2570.png"/><Relationship Id="rId18" Type="http://schemas.openxmlformats.org/officeDocument/2006/relationships/image" Target="../media/image262.png"/><Relationship Id="rId26" Type="http://schemas.openxmlformats.org/officeDocument/2006/relationships/image" Target="../media/image270.png"/><Relationship Id="rId3" Type="http://schemas.openxmlformats.org/officeDocument/2006/relationships/image" Target="../media/image2430.png"/><Relationship Id="rId21" Type="http://schemas.openxmlformats.org/officeDocument/2006/relationships/image" Target="../media/image265.png"/><Relationship Id="rId7" Type="http://schemas.openxmlformats.org/officeDocument/2006/relationships/image" Target="../media/image2520.png"/><Relationship Id="rId12" Type="http://schemas.openxmlformats.org/officeDocument/2006/relationships/image" Target="../media/image2560.png"/><Relationship Id="rId17" Type="http://schemas.openxmlformats.org/officeDocument/2006/relationships/image" Target="../media/image261.png"/><Relationship Id="rId25" Type="http://schemas.openxmlformats.org/officeDocument/2006/relationships/image" Target="../media/image269.png"/><Relationship Id="rId2" Type="http://schemas.openxmlformats.org/officeDocument/2006/relationships/image" Target="../media/image2500.png"/><Relationship Id="rId16" Type="http://schemas.openxmlformats.org/officeDocument/2006/relationships/image" Target="../media/image260.png"/><Relationship Id="rId20" Type="http://schemas.openxmlformats.org/officeDocument/2006/relationships/image" Target="../media/image264.png"/><Relationship Id="rId29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60.png"/><Relationship Id="rId11" Type="http://schemas.openxmlformats.org/officeDocument/2006/relationships/image" Target="../media/image2550.png"/><Relationship Id="rId24" Type="http://schemas.openxmlformats.org/officeDocument/2006/relationships/image" Target="../media/image268.png"/><Relationship Id="rId5" Type="http://schemas.openxmlformats.org/officeDocument/2006/relationships/image" Target="../media/image2450.png"/><Relationship Id="rId15" Type="http://schemas.openxmlformats.org/officeDocument/2006/relationships/image" Target="../media/image205.png"/><Relationship Id="rId23" Type="http://schemas.openxmlformats.org/officeDocument/2006/relationships/image" Target="../media/image267.png"/><Relationship Id="rId28" Type="http://schemas.openxmlformats.org/officeDocument/2006/relationships/image" Target="../media/image272.png"/><Relationship Id="rId10" Type="http://schemas.openxmlformats.org/officeDocument/2006/relationships/image" Target="../media/image2540.png"/><Relationship Id="rId19" Type="http://schemas.openxmlformats.org/officeDocument/2006/relationships/image" Target="../media/image263.png"/><Relationship Id="rId4" Type="http://schemas.openxmlformats.org/officeDocument/2006/relationships/image" Target="../media/image2510.png"/><Relationship Id="rId9" Type="http://schemas.openxmlformats.org/officeDocument/2006/relationships/image" Target="../media/image2100.png"/><Relationship Id="rId14" Type="http://schemas.openxmlformats.org/officeDocument/2006/relationships/image" Target="../media/image258.png"/><Relationship Id="rId22" Type="http://schemas.openxmlformats.org/officeDocument/2006/relationships/image" Target="../media/image266.png"/><Relationship Id="rId27" Type="http://schemas.openxmlformats.org/officeDocument/2006/relationships/image" Target="../media/image271.png"/><Relationship Id="rId30" Type="http://schemas.openxmlformats.org/officeDocument/2006/relationships/image" Target="../media/image25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5.png"/><Relationship Id="rId18" Type="http://schemas.openxmlformats.org/officeDocument/2006/relationships/image" Target="../media/image290.png"/><Relationship Id="rId26" Type="http://schemas.openxmlformats.org/officeDocument/2006/relationships/image" Target="../media/image1770.png"/><Relationship Id="rId39" Type="http://schemas.openxmlformats.org/officeDocument/2006/relationships/image" Target="../media/image2090.png"/><Relationship Id="rId21" Type="http://schemas.openxmlformats.org/officeDocument/2006/relationships/image" Target="../media/image293.png"/><Relationship Id="rId34" Type="http://schemas.openxmlformats.org/officeDocument/2006/relationships/image" Target="../media/image3010.png"/><Relationship Id="rId42" Type="http://schemas.openxmlformats.org/officeDocument/2006/relationships/image" Target="../media/image2510.png"/><Relationship Id="rId47" Type="http://schemas.openxmlformats.org/officeDocument/2006/relationships/image" Target="../media/image2560.png"/><Relationship Id="rId50" Type="http://schemas.openxmlformats.org/officeDocument/2006/relationships/image" Target="../media/image309.png"/><Relationship Id="rId55" Type="http://schemas.openxmlformats.org/officeDocument/2006/relationships/image" Target="../media/image314.png"/><Relationship Id="rId7" Type="http://schemas.openxmlformats.org/officeDocument/2006/relationships/image" Target="../media/image279.png"/><Relationship Id="rId2" Type="http://schemas.openxmlformats.org/officeDocument/2006/relationships/image" Target="../media/image275.png"/><Relationship Id="rId16" Type="http://schemas.openxmlformats.org/officeDocument/2006/relationships/image" Target="../media/image288.png"/><Relationship Id="rId29" Type="http://schemas.openxmlformats.org/officeDocument/2006/relationships/image" Target="../media/image298.png"/><Relationship Id="rId11" Type="http://schemas.openxmlformats.org/officeDocument/2006/relationships/image" Target="../media/image283.png"/><Relationship Id="rId24" Type="http://schemas.openxmlformats.org/officeDocument/2006/relationships/image" Target="../media/image1830.png"/><Relationship Id="rId32" Type="http://schemas.openxmlformats.org/officeDocument/2006/relationships/image" Target="../media/image301.png"/><Relationship Id="rId37" Type="http://schemas.openxmlformats.org/officeDocument/2006/relationships/image" Target="../media/image2400.png"/><Relationship Id="rId40" Type="http://schemas.openxmlformats.org/officeDocument/2006/relationships/image" Target="../media/image304.png"/><Relationship Id="rId45" Type="http://schemas.openxmlformats.org/officeDocument/2006/relationships/image" Target="../media/image306.png"/><Relationship Id="rId53" Type="http://schemas.openxmlformats.org/officeDocument/2006/relationships/image" Target="../media/image312.png"/><Relationship Id="rId5" Type="http://schemas.openxmlformats.org/officeDocument/2006/relationships/image" Target="../media/image274.png"/><Relationship Id="rId10" Type="http://schemas.openxmlformats.org/officeDocument/2006/relationships/image" Target="../media/image282.png"/><Relationship Id="rId19" Type="http://schemas.openxmlformats.org/officeDocument/2006/relationships/image" Target="../media/image291.png"/><Relationship Id="rId31" Type="http://schemas.openxmlformats.org/officeDocument/2006/relationships/image" Target="../media/image300.png"/><Relationship Id="rId44" Type="http://schemas.openxmlformats.org/officeDocument/2006/relationships/image" Target="../media/image2460.png"/><Relationship Id="rId52" Type="http://schemas.openxmlformats.org/officeDocument/2006/relationships/image" Target="../media/image311.png"/><Relationship Id="rId4" Type="http://schemas.openxmlformats.org/officeDocument/2006/relationships/image" Target="../media/image277.png"/><Relationship Id="rId9" Type="http://schemas.openxmlformats.org/officeDocument/2006/relationships/image" Target="../media/image281.png"/><Relationship Id="rId14" Type="http://schemas.openxmlformats.org/officeDocument/2006/relationships/image" Target="../media/image286.png"/><Relationship Id="rId22" Type="http://schemas.openxmlformats.org/officeDocument/2006/relationships/image" Target="../media/image294.png"/><Relationship Id="rId27" Type="http://schemas.openxmlformats.org/officeDocument/2006/relationships/image" Target="../media/image296.png"/><Relationship Id="rId30" Type="http://schemas.openxmlformats.org/officeDocument/2006/relationships/image" Target="../media/image299.png"/><Relationship Id="rId35" Type="http://schemas.openxmlformats.org/officeDocument/2006/relationships/image" Target="../media/image302.png"/><Relationship Id="rId43" Type="http://schemas.openxmlformats.org/officeDocument/2006/relationships/image" Target="../media/image2450.png"/><Relationship Id="rId48" Type="http://schemas.openxmlformats.org/officeDocument/2006/relationships/image" Target="../media/image307.png"/><Relationship Id="rId8" Type="http://schemas.openxmlformats.org/officeDocument/2006/relationships/image" Target="../media/image280.png"/><Relationship Id="rId51" Type="http://schemas.openxmlformats.org/officeDocument/2006/relationships/image" Target="../media/image310.png"/><Relationship Id="rId3" Type="http://schemas.openxmlformats.org/officeDocument/2006/relationships/image" Target="../media/image276.png"/><Relationship Id="rId12" Type="http://schemas.openxmlformats.org/officeDocument/2006/relationships/image" Target="../media/image284.png"/><Relationship Id="rId17" Type="http://schemas.openxmlformats.org/officeDocument/2006/relationships/image" Target="../media/image289.png"/><Relationship Id="rId25" Type="http://schemas.openxmlformats.org/officeDocument/2006/relationships/image" Target="../media/image295.png"/><Relationship Id="rId33" Type="http://schemas.openxmlformats.org/officeDocument/2006/relationships/image" Target="../media/image2040.png"/><Relationship Id="rId38" Type="http://schemas.openxmlformats.org/officeDocument/2006/relationships/image" Target="../media/image303.png"/><Relationship Id="rId46" Type="http://schemas.openxmlformats.org/officeDocument/2006/relationships/image" Target="../media/image2100.png"/><Relationship Id="rId20" Type="http://schemas.openxmlformats.org/officeDocument/2006/relationships/image" Target="../media/image292.png"/><Relationship Id="rId41" Type="http://schemas.openxmlformats.org/officeDocument/2006/relationships/image" Target="../media/image305.png"/><Relationship Id="rId54" Type="http://schemas.openxmlformats.org/officeDocument/2006/relationships/image" Target="../media/image3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8.png"/><Relationship Id="rId15" Type="http://schemas.openxmlformats.org/officeDocument/2006/relationships/image" Target="../media/image287.png"/><Relationship Id="rId23" Type="http://schemas.openxmlformats.org/officeDocument/2006/relationships/image" Target="../media/image2240.png"/><Relationship Id="rId28" Type="http://schemas.openxmlformats.org/officeDocument/2006/relationships/image" Target="../media/image297.png"/><Relationship Id="rId36" Type="http://schemas.openxmlformats.org/officeDocument/2006/relationships/image" Target="../media/image2360.png"/><Relationship Id="rId49" Type="http://schemas.openxmlformats.org/officeDocument/2006/relationships/image" Target="../media/image3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13" Type="http://schemas.openxmlformats.org/officeDocument/2006/relationships/image" Target="../media/image1720.png"/><Relationship Id="rId3" Type="http://schemas.openxmlformats.org/officeDocument/2006/relationships/image" Target="../media/image1620.png"/><Relationship Id="rId7" Type="http://schemas.openxmlformats.org/officeDocument/2006/relationships/image" Target="../media/image1660.png"/><Relationship Id="rId12" Type="http://schemas.openxmlformats.org/officeDocument/2006/relationships/image" Target="../media/image318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0.png"/><Relationship Id="rId11" Type="http://schemas.openxmlformats.org/officeDocument/2006/relationships/image" Target="../media/image1700.png"/><Relationship Id="rId5" Type="http://schemas.openxmlformats.org/officeDocument/2006/relationships/image" Target="../media/image316.png"/><Relationship Id="rId10" Type="http://schemas.openxmlformats.org/officeDocument/2006/relationships/image" Target="../media/image1690.png"/><Relationship Id="rId4" Type="http://schemas.openxmlformats.org/officeDocument/2006/relationships/image" Target="../media/image315.png"/><Relationship Id="rId9" Type="http://schemas.openxmlformats.org/officeDocument/2006/relationships/image" Target="../media/image1680.png"/><Relationship Id="rId14" Type="http://schemas.openxmlformats.org/officeDocument/2006/relationships/image" Target="../media/image17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image" Target="../media/image38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16" Type="http://schemas.openxmlformats.org/officeDocument/2006/relationships/image" Target="../media/image3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66" Type="http://schemas.openxmlformats.org/officeDocument/2006/relationships/image" Target="../media/image82.png"/><Relationship Id="rId74" Type="http://schemas.openxmlformats.org/officeDocument/2006/relationships/image" Target="../media/image90.png"/><Relationship Id="rId79" Type="http://schemas.openxmlformats.org/officeDocument/2006/relationships/image" Target="../media/image92.png"/><Relationship Id="rId5" Type="http://schemas.openxmlformats.org/officeDocument/2006/relationships/image" Target="../media/image22.png"/><Relationship Id="rId61" Type="http://schemas.openxmlformats.org/officeDocument/2006/relationships/image" Target="../media/image77.png"/><Relationship Id="rId19" Type="http://schemas.openxmlformats.org/officeDocument/2006/relationships/image" Target="../media/image3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8" Type="http://schemas.openxmlformats.org/officeDocument/2006/relationships/image" Target="../media/image25.png"/><Relationship Id="rId51" Type="http://schemas.openxmlformats.org/officeDocument/2006/relationships/image" Target="../media/image67.png"/><Relationship Id="rId72" Type="http://schemas.openxmlformats.org/officeDocument/2006/relationships/image" Target="../media/image88.png"/><Relationship Id="rId80" Type="http://schemas.openxmlformats.org/officeDocument/2006/relationships/image" Target="../media/image94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7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75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7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78" Type="http://schemas.openxmlformats.org/officeDocument/2006/relationships/image" Target="../media/image93.png"/><Relationship Id="rId81" Type="http://schemas.openxmlformats.org/officeDocument/2006/relationships/image" Target="../media/image9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9" Type="http://schemas.openxmlformats.org/officeDocument/2006/relationships/image" Target="../media/image55.pn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7" Type="http://schemas.openxmlformats.org/officeDocument/2006/relationships/image" Target="../media/image24.png"/><Relationship Id="rId71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9" Type="http://schemas.openxmlformats.org/officeDocument/2006/relationships/image" Target="../media/image135.png"/><Relationship Id="rId21" Type="http://schemas.openxmlformats.org/officeDocument/2006/relationships/image" Target="../media/image117.png"/><Relationship Id="rId34" Type="http://schemas.openxmlformats.org/officeDocument/2006/relationships/image" Target="../media/image130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41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37" Type="http://schemas.openxmlformats.org/officeDocument/2006/relationships/image" Target="../media/image133.png"/><Relationship Id="rId40" Type="http://schemas.openxmlformats.org/officeDocument/2006/relationships/image" Target="../media/image136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36" Type="http://schemas.openxmlformats.org/officeDocument/2006/relationships/image" Target="../media/image132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35" Type="http://schemas.openxmlformats.org/officeDocument/2006/relationships/image" Target="../media/image131.png"/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38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89E704F-A6ED-4A0F-B146-4EA13E3E7D65}"/>
              </a:ext>
            </a:extLst>
          </p:cNvPr>
          <p:cNvSpPr/>
          <p:nvPr/>
        </p:nvSpPr>
        <p:spPr>
          <a:xfrm>
            <a:off x="3051993" y="2598003"/>
            <a:ext cx="608801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4800" b="1" dirty="0"/>
              <a:t>Mezinárodní ekonomie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DB810B-F7A8-4774-A402-DD24A2D2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7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ouk 1">
            <a:extLst>
              <a:ext uri="{FF2B5EF4-FFF2-40B4-BE49-F238E27FC236}">
                <a16:creationId xmlns:a16="http://schemas.microsoft.com/office/drawing/2014/main" id="{20CCF42E-F66E-40AD-88E1-39A996572411}"/>
              </a:ext>
            </a:extLst>
          </p:cNvPr>
          <p:cNvSpPr/>
          <p:nvPr/>
        </p:nvSpPr>
        <p:spPr>
          <a:xfrm rot="5400000">
            <a:off x="-341074" y="3925887"/>
            <a:ext cx="4152049" cy="2474304"/>
          </a:xfrm>
          <a:prstGeom prst="arc">
            <a:avLst>
              <a:gd name="adj1" fmla="val 10821286"/>
              <a:gd name="adj2" fmla="val 16097944"/>
            </a:avLst>
          </a:prstGeom>
          <a:ln w="19050">
            <a:solidFill>
              <a:schemeClr val="tx1"/>
            </a:solidFill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3" name="Poloviční rámeček 2">
            <a:extLst>
              <a:ext uri="{FF2B5EF4-FFF2-40B4-BE49-F238E27FC236}">
                <a16:creationId xmlns:a16="http://schemas.microsoft.com/office/drawing/2014/main" id="{B393B453-BA82-4C16-B019-49F8C9514B4D}"/>
              </a:ext>
            </a:extLst>
          </p:cNvPr>
          <p:cNvSpPr/>
          <p:nvPr/>
        </p:nvSpPr>
        <p:spPr>
          <a:xfrm rot="10800000" flipH="1">
            <a:off x="1724284" y="2276462"/>
            <a:ext cx="1998317" cy="2848667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87D20F7D-0EFD-4313-BC64-404FDC0062F5}"/>
                  </a:ext>
                </a:extLst>
              </p:cNvPr>
              <p:cNvSpPr txBox="1"/>
              <p:nvPr/>
            </p:nvSpPr>
            <p:spPr>
              <a:xfrm>
                <a:off x="3513511" y="5124005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87D20F7D-0EFD-4313-BC64-404FDC006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11" y="5124005"/>
                <a:ext cx="235064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ED6B43FE-4FD6-4B3D-BA23-F95D3EEABF78}"/>
                  </a:ext>
                </a:extLst>
              </p:cNvPr>
              <p:cNvSpPr txBox="1"/>
              <p:nvPr/>
            </p:nvSpPr>
            <p:spPr>
              <a:xfrm>
                <a:off x="1453429" y="2271209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ED6B43FE-4FD6-4B3D-BA23-F95D3EEA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29" y="2271209"/>
                <a:ext cx="235064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C6E98E3-7058-402D-8572-F878297AA049}"/>
                  </a:ext>
                </a:extLst>
              </p:cNvPr>
              <p:cNvSpPr txBox="1"/>
              <p:nvPr/>
            </p:nvSpPr>
            <p:spPr>
              <a:xfrm>
                <a:off x="2579457" y="2219825"/>
                <a:ext cx="1443408" cy="43839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sSubSup>
                            <m:sSub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C6E98E3-7058-402D-8572-F878297AA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57" y="2219825"/>
                <a:ext cx="1443408" cy="438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A542C275-5C0C-464C-9B8A-E7512D36140F}"/>
                  </a:ext>
                </a:extLst>
              </p:cNvPr>
              <p:cNvSpPr/>
              <p:nvPr/>
            </p:nvSpPr>
            <p:spPr>
              <a:xfrm>
                <a:off x="2129430" y="2279257"/>
                <a:ext cx="604268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A542C275-5C0C-464C-9B8A-E7512D361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430" y="2279257"/>
                <a:ext cx="60426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C0420F6-D051-40BB-BE4C-0BAC59CCE689}"/>
                  </a:ext>
                </a:extLst>
              </p:cNvPr>
              <p:cNvSpPr txBox="1"/>
              <p:nvPr/>
            </p:nvSpPr>
            <p:spPr>
              <a:xfrm>
                <a:off x="1920481" y="2038130"/>
                <a:ext cx="600549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𝑯𝑽𝑴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C0420F6-D051-40BB-BE4C-0BAC59CCE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81" y="2038130"/>
                <a:ext cx="600549" cy="2154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7B6D1E68-726D-49A0-8C28-535DF4D9BE1A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2702094" y="2658215"/>
            <a:ext cx="599067" cy="1235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CE1EAEF0-9E04-4E66-8CD9-8862A4ABA01F}"/>
                  </a:ext>
                </a:extLst>
              </p:cNvPr>
              <p:cNvSpPr/>
              <p:nvPr/>
            </p:nvSpPr>
            <p:spPr>
              <a:xfrm>
                <a:off x="594360" y="3421380"/>
                <a:ext cx="1059105" cy="32848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CE1EAEF0-9E04-4E66-8CD9-8862A4ABA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3421380"/>
                <a:ext cx="1059105" cy="3284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722325B5-1814-487B-BC15-951FECAC706B}"/>
              </a:ext>
            </a:extLst>
          </p:cNvPr>
          <p:cNvCxnSpPr>
            <a:cxnSpLocks/>
          </p:cNvCxnSpPr>
          <p:nvPr/>
        </p:nvCxnSpPr>
        <p:spPr>
          <a:xfrm flipV="1">
            <a:off x="1360698" y="3087014"/>
            <a:ext cx="292767" cy="308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F7B7BFB5-C477-44E6-8B2E-65933B12855B}"/>
                  </a:ext>
                </a:extLst>
              </p:cNvPr>
              <p:cNvSpPr/>
              <p:nvPr/>
            </p:nvSpPr>
            <p:spPr>
              <a:xfrm>
                <a:off x="1664043" y="5374799"/>
                <a:ext cx="1067536" cy="32848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F7B7BFB5-C477-44E6-8B2E-65933B128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43" y="5374799"/>
                <a:ext cx="1067536" cy="3284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B01F4FC-B6E8-4133-B9F7-94C8F3BEA7FE}"/>
              </a:ext>
            </a:extLst>
          </p:cNvPr>
          <p:cNvCxnSpPr>
            <a:cxnSpLocks/>
          </p:cNvCxnSpPr>
          <p:nvPr/>
        </p:nvCxnSpPr>
        <p:spPr>
          <a:xfrm flipV="1">
            <a:off x="2669533" y="5201390"/>
            <a:ext cx="248989" cy="216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F14B04A5-1AFB-4A3F-A440-33FC5069DDBA}"/>
                  </a:ext>
                </a:extLst>
              </p:cNvPr>
              <p:cNvSpPr/>
              <p:nvPr/>
            </p:nvSpPr>
            <p:spPr>
              <a:xfrm>
                <a:off x="258828" y="656565"/>
                <a:ext cx="5072799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/>
                <a:r>
                  <a:rPr lang="cs-CZ" sz="1400" b="1" dirty="0">
                    <a:solidFill>
                      <a:prstClr val="black"/>
                    </a:solidFill>
                  </a:rPr>
                  <a:t>b)     jaké maximální množství statku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1400" b="1" dirty="0">
                    <a:solidFill>
                      <a:prstClr val="black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400" b="1" dirty="0">
                    <a:solidFill>
                      <a:prstClr val="black"/>
                    </a:solidFill>
                  </a:rPr>
                  <a:t> může země </a:t>
                </a:r>
                <a14:m>
                  <m:oMath xmlns:m="http://schemas.openxmlformats.org/officeDocument/2006/math">
                    <m:r>
                      <a:rPr lang="cs-CZ" sz="1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cs-CZ" sz="1400" b="1" dirty="0">
                    <a:solidFill>
                      <a:prstClr val="black"/>
                    </a:solidFill>
                  </a:rPr>
                  <a:t> vyrobit</a:t>
                </a:r>
              </a:p>
            </p:txBody>
          </p:sp>
        </mc:Choice>
        <mc:Fallback xmlns="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F14B04A5-1AFB-4A3F-A440-33FC5069D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8" y="656565"/>
                <a:ext cx="5072799" cy="307777"/>
              </a:xfrm>
              <a:prstGeom prst="rect">
                <a:avLst/>
              </a:prstGeom>
              <a:blipFill>
                <a:blip r:embed="rId9"/>
                <a:stretch>
                  <a:fillRect l="-240" t="-1923" b="-17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F2903E88-C798-411C-9B47-000A2CFBB4A0}"/>
                  </a:ext>
                </a:extLst>
              </p:cNvPr>
              <p:cNvSpPr txBox="1"/>
              <p:nvPr/>
            </p:nvSpPr>
            <p:spPr>
              <a:xfrm>
                <a:off x="4555985" y="1341531"/>
                <a:ext cx="882870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F2903E88-C798-411C-9B47-000A2CFB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85" y="1341531"/>
                <a:ext cx="882870" cy="236155"/>
              </a:xfrm>
              <a:prstGeom prst="rect">
                <a:avLst/>
              </a:prstGeom>
              <a:blipFill>
                <a:blip r:embed="rId10"/>
                <a:stretch>
                  <a:fillRect l="-4138" r="-4138" b="-28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D971198-D5C1-40E2-9831-B46FD13A6E02}"/>
                  </a:ext>
                </a:extLst>
              </p:cNvPr>
              <p:cNvSpPr txBox="1"/>
              <p:nvPr/>
            </p:nvSpPr>
            <p:spPr>
              <a:xfrm>
                <a:off x="4555985" y="1700147"/>
                <a:ext cx="882869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D971198-D5C1-40E2-9831-B46FD13A6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85" y="1700147"/>
                <a:ext cx="882869" cy="236155"/>
              </a:xfrm>
              <a:prstGeom prst="rect">
                <a:avLst/>
              </a:prstGeom>
              <a:blipFill>
                <a:blip r:embed="rId11"/>
                <a:stretch>
                  <a:fillRect l="-4138" r="-4138" b="-25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oloviční rámeček 19">
            <a:extLst>
              <a:ext uri="{FF2B5EF4-FFF2-40B4-BE49-F238E27FC236}">
                <a16:creationId xmlns:a16="http://schemas.microsoft.com/office/drawing/2014/main" id="{4FE5F69F-86D5-4548-B9A9-1157FD46110E}"/>
              </a:ext>
            </a:extLst>
          </p:cNvPr>
          <p:cNvSpPr/>
          <p:nvPr/>
        </p:nvSpPr>
        <p:spPr>
          <a:xfrm rot="10800000">
            <a:off x="4553668" y="1341531"/>
            <a:ext cx="942501" cy="71151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01D30B7-B043-45D1-86DE-52B7D8BD1A9C}"/>
              </a:ext>
            </a:extLst>
          </p:cNvPr>
          <p:cNvSpPr/>
          <p:nvPr/>
        </p:nvSpPr>
        <p:spPr>
          <a:xfrm>
            <a:off x="5634736" y="1497353"/>
            <a:ext cx="725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FF0000"/>
                </a:solidFill>
              </a:rPr>
              <a:t>Řešení: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A26019AA-0E47-42E8-8E36-30F82278A227}"/>
                  </a:ext>
                </a:extLst>
              </p:cNvPr>
              <p:cNvSpPr/>
              <p:nvPr/>
            </p:nvSpPr>
            <p:spPr>
              <a:xfrm>
                <a:off x="6771742" y="1168153"/>
                <a:ext cx="2011933" cy="32162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A26019AA-0E47-42E8-8E36-30F82278A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742" y="1168153"/>
                <a:ext cx="2011933" cy="321627"/>
              </a:xfrm>
              <a:prstGeom prst="rect">
                <a:avLst/>
              </a:prstGeom>
              <a:blipFill>
                <a:blip r:embed="rId12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délník 22">
            <a:extLst>
              <a:ext uri="{FF2B5EF4-FFF2-40B4-BE49-F238E27FC236}">
                <a16:creationId xmlns:a16="http://schemas.microsoft.com/office/drawing/2014/main" id="{0F33FC7A-2C8B-4F1A-A4C6-CF0C1206C93D}"/>
              </a:ext>
            </a:extLst>
          </p:cNvPr>
          <p:cNvSpPr/>
          <p:nvPr/>
        </p:nvSpPr>
        <p:spPr>
          <a:xfrm>
            <a:off x="6759680" y="687885"/>
            <a:ext cx="1743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Rovnice pro výpočet: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CC11BA47-1E1D-4490-838E-11A360C5AF48}"/>
                  </a:ext>
                </a:extLst>
              </p:cNvPr>
              <p:cNvSpPr/>
              <p:nvPr/>
            </p:nvSpPr>
            <p:spPr>
              <a:xfrm>
                <a:off x="6664465" y="2984816"/>
                <a:ext cx="818970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CC11BA47-1E1D-4490-838E-11A360C5A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65" y="2984816"/>
                <a:ext cx="818970" cy="310598"/>
              </a:xfrm>
              <a:prstGeom prst="rect">
                <a:avLst/>
              </a:prstGeom>
              <a:blipFill>
                <a:blip r:embed="rId13"/>
                <a:stretch>
                  <a:fillRect r="-8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C47D3B16-0E67-4540-A080-36DA3246DCA7}"/>
                  </a:ext>
                </a:extLst>
              </p:cNvPr>
              <p:cNvSpPr txBox="1"/>
              <p:nvPr/>
            </p:nvSpPr>
            <p:spPr>
              <a:xfrm>
                <a:off x="5620435" y="2116910"/>
                <a:ext cx="6363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C47D3B16-0E67-4540-A080-36DA3246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435" y="2116910"/>
                <a:ext cx="636392" cy="215444"/>
              </a:xfrm>
              <a:prstGeom prst="rect">
                <a:avLst/>
              </a:prstGeom>
              <a:blipFill>
                <a:blip r:embed="rId14"/>
                <a:stretch>
                  <a:fillRect l="-2885" r="-962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B243EBD9-5EB0-48FD-B00C-616AF12D1739}"/>
                  </a:ext>
                </a:extLst>
              </p:cNvPr>
              <p:cNvSpPr txBox="1"/>
              <p:nvPr/>
            </p:nvSpPr>
            <p:spPr>
              <a:xfrm>
                <a:off x="5672205" y="1828630"/>
                <a:ext cx="882870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B243EBD9-5EB0-48FD-B00C-616AF12D1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205" y="1828630"/>
                <a:ext cx="882870" cy="236155"/>
              </a:xfrm>
              <a:prstGeom prst="rect">
                <a:avLst/>
              </a:prstGeom>
              <a:blipFill>
                <a:blip r:embed="rId15"/>
                <a:stretch>
                  <a:fillRect l="-4138" r="-4138" b="-25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11640C71-E869-449A-80DE-834023575698}"/>
              </a:ext>
            </a:extLst>
          </p:cNvPr>
          <p:cNvCxnSpPr>
            <a:cxnSpLocks/>
          </p:cNvCxnSpPr>
          <p:nvPr/>
        </p:nvCxnSpPr>
        <p:spPr>
          <a:xfrm>
            <a:off x="6183527" y="2309754"/>
            <a:ext cx="221131" cy="300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9DBF7EDD-2D59-4848-990C-17D3DC80DFBA}"/>
                  </a:ext>
                </a:extLst>
              </p:cNvPr>
              <p:cNvSpPr/>
              <p:nvPr/>
            </p:nvSpPr>
            <p:spPr>
              <a:xfrm>
                <a:off x="5786566" y="2512559"/>
                <a:ext cx="1956276" cy="321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9DBF7EDD-2D59-4848-990C-17D3DC80D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66" y="2512559"/>
                <a:ext cx="1956276" cy="321627"/>
              </a:xfrm>
              <a:prstGeom prst="rect">
                <a:avLst/>
              </a:prstGeom>
              <a:blipFill>
                <a:blip r:embed="rId16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A60DB0D0-28AF-493B-903B-3C7D7625E695}"/>
                  </a:ext>
                </a:extLst>
              </p:cNvPr>
              <p:cNvSpPr/>
              <p:nvPr/>
            </p:nvSpPr>
            <p:spPr>
              <a:xfrm>
                <a:off x="6394556" y="3432084"/>
                <a:ext cx="818971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A60DB0D0-28AF-493B-903B-3C7D7625E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56" y="3432084"/>
                <a:ext cx="818971" cy="310598"/>
              </a:xfrm>
              <a:prstGeom prst="rect">
                <a:avLst/>
              </a:prstGeom>
              <a:blipFill>
                <a:blip r:embed="rId17"/>
                <a:stretch>
                  <a:fillRect r="-89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3C6BA437-2529-4B6C-ACAC-7B121DEEA59A}"/>
                  </a:ext>
                </a:extLst>
              </p:cNvPr>
              <p:cNvSpPr/>
              <p:nvPr/>
            </p:nvSpPr>
            <p:spPr>
              <a:xfrm>
                <a:off x="6308552" y="5117009"/>
                <a:ext cx="388960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</m:oMath>
                  </m:oMathPara>
                </a14:m>
                <a:endParaRPr lang="cs-CZ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3C6BA437-2529-4B6C-ACAC-7B121DEEA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552" y="5117009"/>
                <a:ext cx="388960" cy="307777"/>
              </a:xfrm>
              <a:prstGeom prst="rect">
                <a:avLst/>
              </a:prstGeom>
              <a:blipFill>
                <a:blip r:embed="rId18"/>
                <a:stretch>
                  <a:fillRect r="-1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953EB3D7-9165-41D5-964A-61CCA1EBCBC0}"/>
                  </a:ext>
                </a:extLst>
              </p:cNvPr>
              <p:cNvSpPr/>
              <p:nvPr/>
            </p:nvSpPr>
            <p:spPr>
              <a:xfrm>
                <a:off x="5819960" y="2989924"/>
                <a:ext cx="701667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953EB3D7-9165-41D5-964A-61CCA1EBC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60" y="2989924"/>
                <a:ext cx="701667" cy="321627"/>
              </a:xfrm>
              <a:prstGeom prst="rect">
                <a:avLst/>
              </a:prstGeom>
              <a:blipFill>
                <a:blip r:embed="rId19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8BEA92E4-B4F8-434D-9685-271026C6886C}"/>
                  </a:ext>
                </a:extLst>
              </p:cNvPr>
              <p:cNvSpPr/>
              <p:nvPr/>
            </p:nvSpPr>
            <p:spPr>
              <a:xfrm>
                <a:off x="6310435" y="2985687"/>
                <a:ext cx="5166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8BEA92E4-B4F8-434D-9685-271026C68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435" y="2985687"/>
                <a:ext cx="51668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7616105B-F3DE-45A4-A079-06E4DCD7EA0D}"/>
                  </a:ext>
                </a:extLst>
              </p:cNvPr>
              <p:cNvSpPr/>
              <p:nvPr/>
            </p:nvSpPr>
            <p:spPr>
              <a:xfrm>
                <a:off x="5854150" y="3412073"/>
                <a:ext cx="711669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7616105B-F3DE-45A4-A079-06E4DCD7E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50" y="3412073"/>
                <a:ext cx="711669" cy="321627"/>
              </a:xfrm>
              <a:prstGeom prst="rect">
                <a:avLst/>
              </a:prstGeom>
              <a:blipFill>
                <a:blip r:embed="rId2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ED85F194-CEE3-4092-A5A9-B09143054CD3}"/>
                  </a:ext>
                </a:extLst>
              </p:cNvPr>
              <p:cNvSpPr/>
              <p:nvPr/>
            </p:nvSpPr>
            <p:spPr>
              <a:xfrm>
                <a:off x="5854150" y="3856099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ED85F194-CEE3-4092-A5A9-B0914305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50" y="3856099"/>
                <a:ext cx="604268" cy="321627"/>
              </a:xfrm>
              <a:prstGeom prst="rect">
                <a:avLst/>
              </a:prstGeom>
              <a:blipFill>
                <a:blip r:embed="rId2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39E16C4B-85BF-4E8B-81AA-39040498B3D4}"/>
                  </a:ext>
                </a:extLst>
              </p:cNvPr>
              <p:cNvSpPr/>
              <p:nvPr/>
            </p:nvSpPr>
            <p:spPr>
              <a:xfrm>
                <a:off x="6256827" y="3780818"/>
                <a:ext cx="976549" cy="497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</m:num>
                        <m:den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39E16C4B-85BF-4E8B-81AA-39040498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27" y="3780818"/>
                <a:ext cx="976549" cy="497124"/>
              </a:xfrm>
              <a:prstGeom prst="rect">
                <a:avLst/>
              </a:prstGeom>
              <a:blipFill>
                <a:blip r:embed="rId2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FADE8C27-685F-4284-8D5E-F74BF416A365}"/>
                  </a:ext>
                </a:extLst>
              </p:cNvPr>
              <p:cNvSpPr/>
              <p:nvPr/>
            </p:nvSpPr>
            <p:spPr>
              <a:xfrm>
                <a:off x="5854150" y="4259496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FADE8C27-685F-4284-8D5E-F74BF416A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50" y="4259496"/>
                <a:ext cx="604268" cy="321627"/>
              </a:xfrm>
              <a:prstGeom prst="rect">
                <a:avLst/>
              </a:prstGeom>
              <a:blipFill>
                <a:blip r:embed="rId2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50F7C30A-4ABF-4E37-9FA0-9CF010DFC265}"/>
                  </a:ext>
                </a:extLst>
              </p:cNvPr>
              <p:cNvSpPr/>
              <p:nvPr/>
            </p:nvSpPr>
            <p:spPr>
              <a:xfrm>
                <a:off x="6279630" y="4246281"/>
                <a:ext cx="70332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𝟐𝟓𝟎𝟎𝟎𝟎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50F7C30A-4ABF-4E37-9FA0-9CF010DFC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30" y="4246281"/>
                <a:ext cx="703327" cy="307777"/>
              </a:xfrm>
              <a:prstGeom prst="rect">
                <a:avLst/>
              </a:prstGeom>
              <a:blipFill>
                <a:blip r:embed="rId24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871FBDDD-44D6-4F12-B362-24BAC1378AA9}"/>
                  </a:ext>
                </a:extLst>
              </p:cNvPr>
              <p:cNvSpPr/>
              <p:nvPr/>
            </p:nvSpPr>
            <p:spPr>
              <a:xfrm>
                <a:off x="5833059" y="4694860"/>
                <a:ext cx="58091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871FBDDD-44D6-4F12-B362-24BAC1378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59" y="4694860"/>
                <a:ext cx="580919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79F04DF5-797F-46F6-AB0F-7BFAE90C4430}"/>
                  </a:ext>
                </a:extLst>
              </p:cNvPr>
              <p:cNvSpPr/>
              <p:nvPr/>
            </p:nvSpPr>
            <p:spPr>
              <a:xfrm>
                <a:off x="6204434" y="4660508"/>
                <a:ext cx="987065" cy="3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𝟐𝟓𝟎𝟎𝟎𝟎</m:t>
                          </m:r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79F04DF5-797F-46F6-AB0F-7BFAE90C4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434" y="4660508"/>
                <a:ext cx="987065" cy="33752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D085BEB9-F4A4-4D80-9A52-56AB09C22824}"/>
                  </a:ext>
                </a:extLst>
              </p:cNvPr>
              <p:cNvSpPr/>
              <p:nvPr/>
            </p:nvSpPr>
            <p:spPr>
              <a:xfrm>
                <a:off x="5854150" y="5108656"/>
                <a:ext cx="60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D085BEB9-F4A4-4D80-9A52-56AB09C22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50" y="5108656"/>
                <a:ext cx="604268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69269187-31CE-4290-BFC9-4F39C3BCE6FE}"/>
                  </a:ext>
                </a:extLst>
              </p:cNvPr>
              <p:cNvSpPr/>
              <p:nvPr/>
            </p:nvSpPr>
            <p:spPr>
              <a:xfrm>
                <a:off x="9558325" y="2946996"/>
                <a:ext cx="818970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69269187-31CE-4290-BFC9-4F39C3BCE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325" y="2946996"/>
                <a:ext cx="818970" cy="310598"/>
              </a:xfrm>
              <a:prstGeom prst="rect">
                <a:avLst/>
              </a:prstGeom>
              <a:blipFill>
                <a:blip r:embed="rId17"/>
                <a:stretch>
                  <a:fillRect r="-89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B3B5E3C2-2E8F-4942-B30D-204D9E610F05}"/>
                  </a:ext>
                </a:extLst>
              </p:cNvPr>
              <p:cNvSpPr txBox="1"/>
              <p:nvPr/>
            </p:nvSpPr>
            <p:spPr>
              <a:xfrm>
                <a:off x="8486060" y="2056522"/>
                <a:ext cx="6363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B3B5E3C2-2E8F-4942-B30D-204D9E610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060" y="2056522"/>
                <a:ext cx="636392" cy="215444"/>
              </a:xfrm>
              <a:prstGeom prst="rect">
                <a:avLst/>
              </a:prstGeom>
              <a:blipFill>
                <a:blip r:embed="rId28"/>
                <a:stretch>
                  <a:fillRect l="-1923" r="-962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E825DA1E-2A4D-4A44-BD3C-CE6DC4AE1EA4}"/>
                  </a:ext>
                </a:extLst>
              </p:cNvPr>
              <p:cNvSpPr txBox="1"/>
              <p:nvPr/>
            </p:nvSpPr>
            <p:spPr>
              <a:xfrm>
                <a:off x="8537830" y="1768242"/>
                <a:ext cx="911723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E825DA1E-2A4D-4A44-BD3C-CE6DC4AE1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830" y="1768242"/>
                <a:ext cx="911723" cy="236155"/>
              </a:xfrm>
              <a:prstGeom prst="rect">
                <a:avLst/>
              </a:prstGeom>
              <a:blipFill>
                <a:blip r:embed="rId29"/>
                <a:stretch>
                  <a:fillRect l="-4698" r="-4027" b="-28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F265C3D1-DC07-495B-9FCB-801434675793}"/>
              </a:ext>
            </a:extLst>
          </p:cNvPr>
          <p:cNvCxnSpPr>
            <a:cxnSpLocks/>
          </p:cNvCxnSpPr>
          <p:nvPr/>
        </p:nvCxnSpPr>
        <p:spPr>
          <a:xfrm flipH="1">
            <a:off x="8936176" y="2250647"/>
            <a:ext cx="49769" cy="385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1E2F36CF-D2D9-4092-B905-827B52EF720A}"/>
                  </a:ext>
                </a:extLst>
              </p:cNvPr>
              <p:cNvSpPr/>
              <p:nvPr/>
            </p:nvSpPr>
            <p:spPr>
              <a:xfrm>
                <a:off x="8783675" y="2587034"/>
                <a:ext cx="1896228" cy="321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1E2F36CF-D2D9-4092-B905-827B52EF7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675" y="2587034"/>
                <a:ext cx="1896228" cy="321627"/>
              </a:xfrm>
              <a:prstGeom prst="rect">
                <a:avLst/>
              </a:prstGeom>
              <a:blipFill>
                <a:blip r:embed="rId30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5473F61F-07F4-4DF8-874E-0470CF7FF537}"/>
                  </a:ext>
                </a:extLst>
              </p:cNvPr>
              <p:cNvSpPr/>
              <p:nvPr/>
            </p:nvSpPr>
            <p:spPr>
              <a:xfrm>
                <a:off x="9280466" y="3376966"/>
                <a:ext cx="818971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5473F61F-07F4-4DF8-874E-0470CF7FF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466" y="3376966"/>
                <a:ext cx="818971" cy="310598"/>
              </a:xfrm>
              <a:prstGeom prst="rect">
                <a:avLst/>
              </a:prstGeom>
              <a:blipFill>
                <a:blip r:embed="rId13"/>
                <a:stretch>
                  <a:fillRect r="-8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F7FA4A02-DC92-41CA-911D-A0D1F57A9E66}"/>
                  </a:ext>
                </a:extLst>
              </p:cNvPr>
              <p:cNvSpPr/>
              <p:nvPr/>
            </p:nvSpPr>
            <p:spPr>
              <a:xfrm>
                <a:off x="9262442" y="4236322"/>
                <a:ext cx="536682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𝟏𝟒𝟏𝟒</m:t>
                      </m:r>
                    </m:oMath>
                  </m:oMathPara>
                </a14:m>
                <a:endParaRPr lang="cs-CZ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F7FA4A02-DC92-41CA-911D-A0D1F57A9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442" y="4236322"/>
                <a:ext cx="536682" cy="307777"/>
              </a:xfrm>
              <a:prstGeom prst="rect">
                <a:avLst/>
              </a:prstGeom>
              <a:blipFill>
                <a:blip r:embed="rId31"/>
                <a:stretch>
                  <a:fillRect r="-6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B4D6BB26-3752-445F-955A-B5230E3AE4BF}"/>
                  </a:ext>
                </a:extLst>
              </p:cNvPr>
              <p:cNvSpPr/>
              <p:nvPr/>
            </p:nvSpPr>
            <p:spPr>
              <a:xfrm>
                <a:off x="8804813" y="2958569"/>
                <a:ext cx="5066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B4D6BB26-3752-445F-955A-B5230E3AE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813" y="2958569"/>
                <a:ext cx="506677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3FFE0888-A729-4C73-83FF-6ABFB14A5AFB}"/>
                  </a:ext>
                </a:extLst>
              </p:cNvPr>
              <p:cNvSpPr/>
              <p:nvPr/>
            </p:nvSpPr>
            <p:spPr>
              <a:xfrm>
                <a:off x="9122868" y="2945309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3FFE0888-A729-4C73-83FF-6ABFB14A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868" y="2945309"/>
                <a:ext cx="604268" cy="321627"/>
              </a:xfrm>
              <a:prstGeom prst="rect">
                <a:avLst/>
              </a:prstGeom>
              <a:blipFill>
                <a:blip r:embed="rId3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475D9B2F-34C5-4EEE-8AEF-8A95B4F05F0C}"/>
                  </a:ext>
                </a:extLst>
              </p:cNvPr>
              <p:cNvSpPr/>
              <p:nvPr/>
            </p:nvSpPr>
            <p:spPr>
              <a:xfrm>
                <a:off x="8839003" y="3380718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475D9B2F-34C5-4EEE-8AEF-8A95B4F05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003" y="3380718"/>
                <a:ext cx="604268" cy="321627"/>
              </a:xfrm>
              <a:prstGeom prst="rect">
                <a:avLst/>
              </a:prstGeom>
              <a:blipFill>
                <a:blip r:embed="rId3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6F8F0D35-9856-4D24-8F46-D702B5926873}"/>
                  </a:ext>
                </a:extLst>
              </p:cNvPr>
              <p:cNvSpPr/>
              <p:nvPr/>
            </p:nvSpPr>
            <p:spPr>
              <a:xfrm>
                <a:off x="8839003" y="3814173"/>
                <a:ext cx="58091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6F8F0D35-9856-4D24-8F46-D702B5926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003" y="3814173"/>
                <a:ext cx="580919" cy="307777"/>
              </a:xfrm>
              <a:prstGeom prst="rect">
                <a:avLst/>
              </a:prstGeom>
              <a:blipFill>
                <a:blip r:embed="rId3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720B0FF0-19A1-45DD-B488-87E6A8E38C13}"/>
                  </a:ext>
                </a:extLst>
              </p:cNvPr>
              <p:cNvSpPr/>
              <p:nvPr/>
            </p:nvSpPr>
            <p:spPr>
              <a:xfrm>
                <a:off x="9210378" y="3779821"/>
                <a:ext cx="1094467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720B0FF0-19A1-45DD-B488-87E6A8E38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378" y="3779821"/>
                <a:ext cx="1094467" cy="33316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71D4BB18-12F2-4420-B504-0BBBA578083D}"/>
                  </a:ext>
                </a:extLst>
              </p:cNvPr>
              <p:cNvSpPr/>
              <p:nvPr/>
            </p:nvSpPr>
            <p:spPr>
              <a:xfrm>
                <a:off x="8808041" y="4227969"/>
                <a:ext cx="60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71D4BB18-12F2-4420-B504-0BBBA5780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041" y="4227969"/>
                <a:ext cx="604268" cy="307777"/>
              </a:xfrm>
              <a:prstGeom prst="rect">
                <a:avLst/>
              </a:prstGeom>
              <a:blipFill>
                <a:blip r:embed="rId3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5F6162D5-FAD1-4EC5-AFE6-1D08BA2E0E51}"/>
                  </a:ext>
                </a:extLst>
              </p:cNvPr>
              <p:cNvSpPr txBox="1"/>
              <p:nvPr/>
            </p:nvSpPr>
            <p:spPr>
              <a:xfrm>
                <a:off x="5898908" y="5557145"/>
                <a:ext cx="1179618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5F6162D5-FAD1-4EC5-AFE6-1D08BA2E0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908" y="5557145"/>
                <a:ext cx="1179618" cy="236155"/>
              </a:xfrm>
              <a:prstGeom prst="rect">
                <a:avLst/>
              </a:prstGeom>
              <a:blipFill>
                <a:blip r:embed="rId38"/>
                <a:stretch>
                  <a:fillRect l="-3627" r="-2591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5226D626-BB79-466A-BF88-2B92BDB36481}"/>
                  </a:ext>
                </a:extLst>
              </p:cNvPr>
              <p:cNvSpPr txBox="1"/>
              <p:nvPr/>
            </p:nvSpPr>
            <p:spPr>
              <a:xfrm>
                <a:off x="8880273" y="4691866"/>
                <a:ext cx="1287019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𝟏𝟒𝟏𝟒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5226D626-BB79-466A-BF88-2B92BDB36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273" y="4691866"/>
                <a:ext cx="1287019" cy="236155"/>
              </a:xfrm>
              <a:prstGeom prst="rect">
                <a:avLst/>
              </a:prstGeom>
              <a:blipFill>
                <a:blip r:embed="rId39"/>
                <a:stretch>
                  <a:fillRect l="-3318" r="-2370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Poloviční rámeček 56">
            <a:extLst>
              <a:ext uri="{FF2B5EF4-FFF2-40B4-BE49-F238E27FC236}">
                <a16:creationId xmlns:a16="http://schemas.microsoft.com/office/drawing/2014/main" id="{743E028C-0BB9-4A53-98E4-80B0606A2419}"/>
              </a:ext>
            </a:extLst>
          </p:cNvPr>
          <p:cNvSpPr/>
          <p:nvPr/>
        </p:nvSpPr>
        <p:spPr>
          <a:xfrm rot="10800000">
            <a:off x="5672205" y="1797525"/>
            <a:ext cx="875020" cy="602036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58" name="Poloviční rámeček 57">
            <a:extLst>
              <a:ext uri="{FF2B5EF4-FFF2-40B4-BE49-F238E27FC236}">
                <a16:creationId xmlns:a16="http://schemas.microsoft.com/office/drawing/2014/main" id="{2E7F2559-6BAF-42B3-B9F1-784F0D70FF31}"/>
              </a:ext>
            </a:extLst>
          </p:cNvPr>
          <p:cNvSpPr/>
          <p:nvPr/>
        </p:nvSpPr>
        <p:spPr>
          <a:xfrm rot="10800000">
            <a:off x="8550787" y="1789560"/>
            <a:ext cx="897295" cy="576103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59" name="Poloviční rámeček 58">
            <a:extLst>
              <a:ext uri="{FF2B5EF4-FFF2-40B4-BE49-F238E27FC236}">
                <a16:creationId xmlns:a16="http://schemas.microsoft.com/office/drawing/2014/main" id="{98A209E4-606F-4AF8-88C5-99B95A8D1769}"/>
              </a:ext>
            </a:extLst>
          </p:cNvPr>
          <p:cNvSpPr/>
          <p:nvPr/>
        </p:nvSpPr>
        <p:spPr>
          <a:xfrm rot="10800000">
            <a:off x="8830075" y="2636626"/>
            <a:ext cx="1849828" cy="2444911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60" name="Poloviční rámeček 59">
            <a:extLst>
              <a:ext uri="{FF2B5EF4-FFF2-40B4-BE49-F238E27FC236}">
                <a16:creationId xmlns:a16="http://schemas.microsoft.com/office/drawing/2014/main" id="{4450B4F7-6B2F-4960-9936-C5F445677799}"/>
              </a:ext>
            </a:extLst>
          </p:cNvPr>
          <p:cNvSpPr/>
          <p:nvPr/>
        </p:nvSpPr>
        <p:spPr>
          <a:xfrm rot="10800000">
            <a:off x="5800092" y="2399559"/>
            <a:ext cx="1956275" cy="3462739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62" name="Obdélník 61">
            <a:extLst>
              <a:ext uri="{FF2B5EF4-FFF2-40B4-BE49-F238E27FC236}">
                <a16:creationId xmlns:a16="http://schemas.microsoft.com/office/drawing/2014/main" id="{510FDDC5-F95A-4171-A996-CBA98E8911ED}"/>
              </a:ext>
            </a:extLst>
          </p:cNvPr>
          <p:cNvSpPr/>
          <p:nvPr/>
        </p:nvSpPr>
        <p:spPr>
          <a:xfrm>
            <a:off x="4921287" y="89452"/>
            <a:ext cx="245368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b="1" dirty="0"/>
              <a:t>Mezinárodní ekonomie (Cv. 1.)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FE9A607F-8180-4CEB-B6E4-16C1A955CCCA}"/>
                  </a:ext>
                </a:extLst>
              </p:cNvPr>
              <p:cNvSpPr txBox="1"/>
              <p:nvPr/>
            </p:nvSpPr>
            <p:spPr>
              <a:xfrm>
                <a:off x="1514234" y="5415718"/>
                <a:ext cx="1179618" cy="236155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FE9A607F-8180-4CEB-B6E4-16C1A955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4" y="5415718"/>
                <a:ext cx="1179618" cy="23615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DC94D26F-3ED5-45BE-AEF8-3D2D31D43A14}"/>
                  </a:ext>
                </a:extLst>
              </p:cNvPr>
              <p:cNvSpPr txBox="1"/>
              <p:nvPr/>
            </p:nvSpPr>
            <p:spPr>
              <a:xfrm>
                <a:off x="401072" y="3463656"/>
                <a:ext cx="1287019" cy="236155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𝟏𝟒𝟏𝟒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DC94D26F-3ED5-45BE-AEF8-3D2D31D43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72" y="3463656"/>
                <a:ext cx="1287019" cy="23615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5C838334-3322-4281-A020-5FF0DA1D5AFC}"/>
              </a:ext>
            </a:extLst>
          </p:cNvPr>
          <p:cNvSpPr/>
          <p:nvPr/>
        </p:nvSpPr>
        <p:spPr>
          <a:xfrm>
            <a:off x="3903650" y="1830537"/>
            <a:ext cx="471219" cy="3752015"/>
          </a:xfrm>
          <a:prstGeom prst="rightBrace">
            <a:avLst>
              <a:gd name="adj1" fmla="val 107607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390CD-18C9-490B-B2B2-4CC4C36C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3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0" grpId="0"/>
      <p:bldP spid="11" grpId="0"/>
      <p:bldP spid="12" grpId="0"/>
      <p:bldP spid="14" grpId="0"/>
      <p:bldP spid="14" grpId="1"/>
      <p:bldP spid="16" grpId="0"/>
      <p:bldP spid="16" grpId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5" grpId="0"/>
      <p:bldP spid="6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8D02ED37-5F26-4D18-A3CE-27CF678F00F7}"/>
                  </a:ext>
                </a:extLst>
              </p:cNvPr>
              <p:cNvSpPr/>
              <p:nvPr/>
            </p:nvSpPr>
            <p:spPr>
              <a:xfrm>
                <a:off x="185530" y="531600"/>
                <a:ext cx="6096000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cs-CZ" sz="1400" b="1" dirty="0"/>
                  <a:t>c)    jaké je optimální množství statků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1400" b="1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400" b="1" dirty="0"/>
                  <a:t> z hlediska výroby i spotřeby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8D02ED37-5F26-4D18-A3CE-27CF678F0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0" y="531600"/>
                <a:ext cx="6096000" cy="307777"/>
              </a:xfrm>
              <a:prstGeom prst="rect">
                <a:avLst/>
              </a:prstGeom>
              <a:blipFill>
                <a:blip r:embed="rId2"/>
                <a:stretch>
                  <a:fillRect l="-200" t="-1887" b="-169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7CFBB07D-09A7-4F94-BA37-A3B120E3AF9F}"/>
              </a:ext>
            </a:extLst>
          </p:cNvPr>
          <p:cNvSpPr txBox="1"/>
          <p:nvPr/>
        </p:nvSpPr>
        <p:spPr>
          <a:xfrm>
            <a:off x="53589" y="64081"/>
            <a:ext cx="2706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St.41./1.6. Příklady k řešení/č.p. 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1505691-F27B-4159-B66E-FD088849E3E3}"/>
              </a:ext>
            </a:extLst>
          </p:cNvPr>
          <p:cNvSpPr/>
          <p:nvPr/>
        </p:nvSpPr>
        <p:spPr>
          <a:xfrm>
            <a:off x="4921287" y="89452"/>
            <a:ext cx="245368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b="1" dirty="0"/>
              <a:t>Mezinárodní ekonomie (Cv. 1.)</a:t>
            </a:r>
          </a:p>
        </p:txBody>
      </p:sp>
      <p:sp>
        <p:nvSpPr>
          <p:cNvPr id="5" name="Oblouk 4">
            <a:extLst>
              <a:ext uri="{FF2B5EF4-FFF2-40B4-BE49-F238E27FC236}">
                <a16:creationId xmlns:a16="http://schemas.microsoft.com/office/drawing/2014/main" id="{F6580A80-E0E1-434C-9FFC-7353E0428F33}"/>
              </a:ext>
            </a:extLst>
          </p:cNvPr>
          <p:cNvSpPr/>
          <p:nvPr/>
        </p:nvSpPr>
        <p:spPr>
          <a:xfrm rot="5400000">
            <a:off x="-785283" y="3219628"/>
            <a:ext cx="4152049" cy="2474304"/>
          </a:xfrm>
          <a:prstGeom prst="arc">
            <a:avLst>
              <a:gd name="adj1" fmla="val 10821286"/>
              <a:gd name="adj2" fmla="val 16097944"/>
            </a:avLst>
          </a:prstGeom>
          <a:ln w="19050">
            <a:solidFill>
              <a:schemeClr val="tx1"/>
            </a:solidFill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6" name="Poloviční rámeček 5">
            <a:extLst>
              <a:ext uri="{FF2B5EF4-FFF2-40B4-BE49-F238E27FC236}">
                <a16:creationId xmlns:a16="http://schemas.microsoft.com/office/drawing/2014/main" id="{74515960-E344-4D47-8756-979163A0A785}"/>
              </a:ext>
            </a:extLst>
          </p:cNvPr>
          <p:cNvSpPr/>
          <p:nvPr/>
        </p:nvSpPr>
        <p:spPr>
          <a:xfrm rot="10800000" flipH="1">
            <a:off x="1280075" y="1570203"/>
            <a:ext cx="1998317" cy="2848667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828F8C4-DBBE-40FC-A0FA-AADCD575E777}"/>
                  </a:ext>
                </a:extLst>
              </p:cNvPr>
              <p:cNvSpPr txBox="1"/>
              <p:nvPr/>
            </p:nvSpPr>
            <p:spPr>
              <a:xfrm>
                <a:off x="3074105" y="4463286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828F8C4-DBBE-40FC-A0FA-AADCD575E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105" y="4463286"/>
                <a:ext cx="235064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DFED429-5660-4753-A093-0C78F1E2F657}"/>
                  </a:ext>
                </a:extLst>
              </p:cNvPr>
              <p:cNvSpPr txBox="1"/>
              <p:nvPr/>
            </p:nvSpPr>
            <p:spPr>
              <a:xfrm>
                <a:off x="1030999" y="1524752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DFED429-5660-4753-A093-0C78F1E2F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99" y="1524752"/>
                <a:ext cx="23506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4CE4BB4B-3F25-40D1-B8B0-D65641381C80}"/>
                  </a:ext>
                </a:extLst>
              </p:cNvPr>
              <p:cNvSpPr/>
              <p:nvPr/>
            </p:nvSpPr>
            <p:spPr>
              <a:xfrm>
                <a:off x="683430" y="2234513"/>
                <a:ext cx="654346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𝟏𝟒𝟏𝟒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4CE4BB4B-3F25-40D1-B8B0-D65641381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0" y="2234513"/>
                <a:ext cx="65434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572CD355-A4FC-48C6-BC24-08D871F07A0A}"/>
                  </a:ext>
                </a:extLst>
              </p:cNvPr>
              <p:cNvSpPr/>
              <p:nvPr/>
            </p:nvSpPr>
            <p:spPr>
              <a:xfrm>
                <a:off x="2257885" y="4462085"/>
                <a:ext cx="546945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572CD355-A4FC-48C6-BC24-08D871F07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85" y="4462085"/>
                <a:ext cx="5469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2F65E0A6-FAAA-47F5-8CDD-2D85A24C2EF4}"/>
                  </a:ext>
                </a:extLst>
              </p:cNvPr>
              <p:cNvSpPr txBox="1"/>
              <p:nvPr/>
            </p:nvSpPr>
            <p:spPr>
              <a:xfrm>
                <a:off x="2388908" y="1504664"/>
                <a:ext cx="1443408" cy="43839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sSubSup>
                            <m:sSub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2F65E0A6-FAAA-47F5-8CDD-2D85A24C2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08" y="1504664"/>
                <a:ext cx="1443408" cy="4383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1322F691-90D8-4A05-8CE0-26394CCCCB0A}"/>
                  </a:ext>
                </a:extLst>
              </p:cNvPr>
              <p:cNvSpPr/>
              <p:nvPr/>
            </p:nvSpPr>
            <p:spPr>
              <a:xfrm>
                <a:off x="1938881" y="1564096"/>
                <a:ext cx="604268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1322F691-90D8-4A05-8CE0-26394CCCC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81" y="1564096"/>
                <a:ext cx="6042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ED6580E-8732-435A-819B-6E8D18EE7B22}"/>
                  </a:ext>
                </a:extLst>
              </p:cNvPr>
              <p:cNvSpPr txBox="1"/>
              <p:nvPr/>
            </p:nvSpPr>
            <p:spPr>
              <a:xfrm>
                <a:off x="1729932" y="1322969"/>
                <a:ext cx="600549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𝑯𝑽𝑴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ED6580E-8732-435A-819B-6E8D18EE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32" y="1322969"/>
                <a:ext cx="600549" cy="2154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8E0DF81-E941-428B-B944-DE678BFF3332}"/>
              </a:ext>
            </a:extLst>
          </p:cNvPr>
          <p:cNvCxnSpPr/>
          <p:nvPr/>
        </p:nvCxnSpPr>
        <p:spPr>
          <a:xfrm flipV="1">
            <a:off x="2257885" y="2077015"/>
            <a:ext cx="411836" cy="11106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57B2164-34DC-4266-933B-FCC79023530E}"/>
              </a:ext>
            </a:extLst>
          </p:cNvPr>
          <p:cNvCxnSpPr>
            <a:cxnSpLocks/>
          </p:cNvCxnSpPr>
          <p:nvPr/>
        </p:nvCxnSpPr>
        <p:spPr>
          <a:xfrm>
            <a:off x="2161651" y="2994536"/>
            <a:ext cx="0" cy="1424334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AFCBA443-060E-4975-93BC-11AF120E9753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80075" y="2994536"/>
            <a:ext cx="877945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F165BC87-13DD-4D48-B687-578D77919726}"/>
                  </a:ext>
                </a:extLst>
              </p:cNvPr>
              <p:cNvSpPr txBox="1"/>
              <p:nvPr/>
            </p:nvSpPr>
            <p:spPr>
              <a:xfrm>
                <a:off x="851230" y="2811178"/>
                <a:ext cx="419409" cy="451598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  <a:p>
                <a:pPr algn="ctr"/>
                <a:r>
                  <a:rPr lang="cs-CZ" sz="14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F165BC87-13DD-4D48-B687-578D77919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30" y="2811178"/>
                <a:ext cx="419409" cy="451598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1A2384B-8CE4-4040-8FDA-F62DE1475D35}"/>
                  </a:ext>
                </a:extLst>
              </p:cNvPr>
              <p:cNvSpPr txBox="1"/>
              <p:nvPr/>
            </p:nvSpPr>
            <p:spPr>
              <a:xfrm>
                <a:off x="1881064" y="4486455"/>
                <a:ext cx="419410" cy="451598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  <a:p>
                <a:pPr algn="ctr"/>
                <a:r>
                  <a:rPr lang="cs-CZ" sz="14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1A2384B-8CE4-4040-8FDA-F62DE1475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064" y="4486455"/>
                <a:ext cx="419410" cy="451598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louk 25">
            <a:extLst>
              <a:ext uri="{FF2B5EF4-FFF2-40B4-BE49-F238E27FC236}">
                <a16:creationId xmlns:a16="http://schemas.microsoft.com/office/drawing/2014/main" id="{62A2108A-624A-4B06-B2EC-C48E4B7643EF}"/>
              </a:ext>
            </a:extLst>
          </p:cNvPr>
          <p:cNvSpPr/>
          <p:nvPr/>
        </p:nvSpPr>
        <p:spPr>
          <a:xfrm rot="8972231">
            <a:off x="2052048" y="1403317"/>
            <a:ext cx="1301936" cy="2426618"/>
          </a:xfrm>
          <a:prstGeom prst="arc">
            <a:avLst>
              <a:gd name="adj1" fmla="val 17116834"/>
              <a:gd name="adj2" fmla="val 4159815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2C6E4604-576D-4BBF-AB0D-2A0D26FB9338}"/>
              </a:ext>
            </a:extLst>
          </p:cNvPr>
          <p:cNvSpPr/>
          <p:nvPr/>
        </p:nvSpPr>
        <p:spPr>
          <a:xfrm>
            <a:off x="2141190" y="2967500"/>
            <a:ext cx="45719" cy="45719"/>
          </a:xfrm>
          <a:prstGeom prst="flowChartConnecto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31DF2955-C195-451A-B4C0-4C61590E0304}"/>
                  </a:ext>
                </a:extLst>
              </p:cNvPr>
              <p:cNvSpPr/>
              <p:nvPr/>
            </p:nvSpPr>
            <p:spPr>
              <a:xfrm>
                <a:off x="2799298" y="3398926"/>
                <a:ext cx="466794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𝑻𝑼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31DF2955-C195-451A-B4C0-4C61590E0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98" y="3398926"/>
                <a:ext cx="46679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ravá složená závorka 28">
            <a:extLst>
              <a:ext uri="{FF2B5EF4-FFF2-40B4-BE49-F238E27FC236}">
                <a16:creationId xmlns:a16="http://schemas.microsoft.com/office/drawing/2014/main" id="{844C4FEE-EB47-4E07-981A-E76A934E8D19}"/>
              </a:ext>
            </a:extLst>
          </p:cNvPr>
          <p:cNvSpPr/>
          <p:nvPr/>
        </p:nvSpPr>
        <p:spPr>
          <a:xfrm>
            <a:off x="3788437" y="1430691"/>
            <a:ext cx="226204" cy="3230440"/>
          </a:xfrm>
          <a:prstGeom prst="rightBrace">
            <a:avLst>
              <a:gd name="adj1" fmla="val 182759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7671770-1634-44D8-8F25-18955B027A7F}"/>
              </a:ext>
            </a:extLst>
          </p:cNvPr>
          <p:cNvSpPr/>
          <p:nvPr/>
        </p:nvSpPr>
        <p:spPr>
          <a:xfrm>
            <a:off x="4291341" y="1327323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400" b="1" dirty="0">
                <a:solidFill>
                  <a:prstClr val="black"/>
                </a:solidFill>
              </a:rPr>
              <a:t>Máme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cs-CZ" sz="1400" b="1" dirty="0">
                <a:solidFill>
                  <a:prstClr val="black"/>
                </a:solidFill>
              </a:rPr>
              <a:t>dáno</a:t>
            </a:r>
            <a:r>
              <a:rPr lang="en-US" sz="1400" b="1" dirty="0">
                <a:solidFill>
                  <a:prstClr val="black"/>
                </a:solidFill>
              </a:rPr>
              <a:t>:</a:t>
            </a:r>
            <a:endParaRPr lang="cs-CZ" sz="14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C336FBE8-A563-402F-B4BC-F5D2B3A8CDE2}"/>
                  </a:ext>
                </a:extLst>
              </p:cNvPr>
              <p:cNvSpPr/>
              <p:nvPr/>
            </p:nvSpPr>
            <p:spPr>
              <a:xfrm>
                <a:off x="4291341" y="1672887"/>
                <a:ext cx="1413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𝑻𝑼</m:t>
                      </m:r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C336FBE8-A563-402F-B4BC-F5D2B3A8C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1" y="1672887"/>
                <a:ext cx="141340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7C5D6C9D-1FBA-41B3-B357-E3407FF8737F}"/>
                  </a:ext>
                </a:extLst>
              </p:cNvPr>
              <p:cNvSpPr txBox="1"/>
              <p:nvPr/>
            </p:nvSpPr>
            <p:spPr>
              <a:xfrm>
                <a:off x="4331522" y="2095036"/>
                <a:ext cx="1923219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𝑴𝑴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7C5D6C9D-1FBA-41B3-B357-E3407FF87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522" y="2095036"/>
                <a:ext cx="1923219" cy="439672"/>
              </a:xfrm>
              <a:prstGeom prst="rect">
                <a:avLst/>
              </a:prstGeom>
              <a:blipFill>
                <a:blip r:embed="rId14"/>
                <a:stretch>
                  <a:fillRect l="-1587" t="-1389" r="-635"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767F180C-D67F-4669-B19E-7D8D5597D835}"/>
                  </a:ext>
                </a:extLst>
              </p:cNvPr>
              <p:cNvSpPr txBox="1"/>
              <p:nvPr/>
            </p:nvSpPr>
            <p:spPr>
              <a:xfrm>
                <a:off x="4310700" y="3663802"/>
                <a:ext cx="13537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𝑴𝑴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𝑴𝑴𝑺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767F180C-D67F-4669-B19E-7D8D5597D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00" y="3663802"/>
                <a:ext cx="1353769" cy="215444"/>
              </a:xfrm>
              <a:prstGeom prst="rect">
                <a:avLst/>
              </a:prstGeom>
              <a:blipFill>
                <a:blip r:embed="rId15"/>
                <a:stretch>
                  <a:fillRect l="-901" b="-1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690A644D-995F-49D4-BDC2-B2A2DE2ED485}"/>
                  </a:ext>
                </a:extLst>
              </p:cNvPr>
              <p:cNvSpPr txBox="1"/>
              <p:nvPr/>
            </p:nvSpPr>
            <p:spPr>
              <a:xfrm>
                <a:off x="4310700" y="4141950"/>
                <a:ext cx="14210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𝑴𝑴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𝑯𝑽𝑴</m:t>
                              </m:r>
                            </m:e>
                          </m:d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690A644D-995F-49D4-BDC2-B2A2DE2ED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00" y="4141950"/>
                <a:ext cx="1421030" cy="215444"/>
              </a:xfrm>
              <a:prstGeom prst="rect">
                <a:avLst/>
              </a:prstGeom>
              <a:blipFill>
                <a:blip r:embed="rId16"/>
                <a:stretch>
                  <a:fillRect l="-2575" b="-13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Poloviční rámeček 36">
            <a:extLst>
              <a:ext uri="{FF2B5EF4-FFF2-40B4-BE49-F238E27FC236}">
                <a16:creationId xmlns:a16="http://schemas.microsoft.com/office/drawing/2014/main" id="{53676FCD-2AE1-47C3-9944-ECDCD3EA9F22}"/>
              </a:ext>
            </a:extLst>
          </p:cNvPr>
          <p:cNvSpPr/>
          <p:nvPr/>
        </p:nvSpPr>
        <p:spPr>
          <a:xfrm rot="10800000">
            <a:off x="4291341" y="1402696"/>
            <a:ext cx="2220062" cy="3642606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2C682515-C464-47DD-A32E-BF9228932C23}"/>
                  </a:ext>
                </a:extLst>
              </p:cNvPr>
              <p:cNvSpPr/>
              <p:nvPr/>
            </p:nvSpPr>
            <p:spPr>
              <a:xfrm>
                <a:off x="4404483" y="5159675"/>
                <a:ext cx="1599925" cy="32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2C682515-C464-47DD-A32E-BF9228932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83" y="5159675"/>
                <a:ext cx="1599925" cy="328488"/>
              </a:xfrm>
              <a:prstGeom prst="rect">
                <a:avLst/>
              </a:prstGeom>
              <a:blipFill>
                <a:blip r:embed="rId1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bdélník 39">
            <a:extLst>
              <a:ext uri="{FF2B5EF4-FFF2-40B4-BE49-F238E27FC236}">
                <a16:creationId xmlns:a16="http://schemas.microsoft.com/office/drawing/2014/main" id="{9CDC8B44-140C-4AB1-A5A4-EBF8C0A6DAED}"/>
              </a:ext>
            </a:extLst>
          </p:cNvPr>
          <p:cNvSpPr/>
          <p:nvPr/>
        </p:nvSpPr>
        <p:spPr>
          <a:xfrm>
            <a:off x="6685637" y="680872"/>
            <a:ext cx="725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FF0000"/>
                </a:solidFill>
              </a:rPr>
              <a:t>Řešení: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1D56CD5-B4A3-41E6-99AB-BCB09E9AE89E}"/>
              </a:ext>
            </a:extLst>
          </p:cNvPr>
          <p:cNvSpPr txBox="1"/>
          <p:nvPr/>
        </p:nvSpPr>
        <p:spPr>
          <a:xfrm>
            <a:off x="7411092" y="685488"/>
            <a:ext cx="74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1. krok: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E399B80B-BAAF-490C-B056-61D189D8D6E5}"/>
                  </a:ext>
                </a:extLst>
              </p:cNvPr>
              <p:cNvSpPr txBox="1"/>
              <p:nvPr/>
            </p:nvSpPr>
            <p:spPr>
              <a:xfrm>
                <a:off x="4271334" y="4489372"/>
                <a:ext cx="219021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𝑯𝑽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sSubSup>
                            <m:sSub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E399B80B-BAAF-490C-B056-61D189D8D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34" y="4489372"/>
                <a:ext cx="2190215" cy="438390"/>
              </a:xfrm>
              <a:prstGeom prst="rect">
                <a:avLst/>
              </a:prstGeom>
              <a:blipFill>
                <a:blip r:embed="rId19"/>
                <a:stretch>
                  <a:fillRect l="-1393" r="-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50EADB15-C004-445F-B98D-833BDDC06C8A}"/>
                  </a:ext>
                </a:extLst>
              </p:cNvPr>
              <p:cNvSpPr txBox="1"/>
              <p:nvPr/>
            </p:nvSpPr>
            <p:spPr>
              <a:xfrm>
                <a:off x="4293783" y="2947353"/>
                <a:ext cx="1926759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b="1" dirty="0">
                    <a:solidFill>
                      <a:prstClr val="black"/>
                    </a:solidFill>
                  </a:rPr>
                  <a:t>Země </a:t>
                </a:r>
                <a14:m>
                  <m:oMath xmlns:m="http://schemas.openxmlformats.org/officeDocument/2006/math">
                    <m:r>
                      <a:rPr lang="cs-CZ" sz="1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cs-CZ" sz="1400" b="1" dirty="0">
                    <a:solidFill>
                      <a:prstClr val="black"/>
                    </a:solidFill>
                  </a:rPr>
                  <a:t> s </a:t>
                </a:r>
                <a:r>
                  <a:rPr lang="cs-CZ" sz="1400" b="1" dirty="0">
                    <a:solidFill>
                      <a:srgbClr val="00B050"/>
                    </a:solidFill>
                  </a:rPr>
                  <a:t>uzavřenou ekonomikou</a:t>
                </a:r>
                <a:r>
                  <a:rPr lang="cs-CZ" sz="1400" b="1" dirty="0">
                    <a:solidFill>
                      <a:schemeClr val="tx1"/>
                    </a:solidFill>
                  </a:rPr>
                  <a:t>…</a:t>
                </a:r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50EADB15-C004-445F-B98D-833BDDC06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783" y="2947353"/>
                <a:ext cx="1926759" cy="523220"/>
              </a:xfrm>
              <a:prstGeom prst="rect">
                <a:avLst/>
              </a:prstGeom>
              <a:blipFill>
                <a:blip r:embed="rId20"/>
                <a:stretch>
                  <a:fillRect l="-629" b="-102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Pravá složená závorka 46">
            <a:extLst>
              <a:ext uri="{FF2B5EF4-FFF2-40B4-BE49-F238E27FC236}">
                <a16:creationId xmlns:a16="http://schemas.microsoft.com/office/drawing/2014/main" id="{7EBAD6A2-A652-48A8-ADD6-6100F594C672}"/>
              </a:ext>
            </a:extLst>
          </p:cNvPr>
          <p:cNvSpPr/>
          <p:nvPr/>
        </p:nvSpPr>
        <p:spPr>
          <a:xfrm rot="5400000">
            <a:off x="5103275" y="1773568"/>
            <a:ext cx="307777" cy="1845222"/>
          </a:xfrm>
          <a:prstGeom prst="rightBrace">
            <a:avLst>
              <a:gd name="adj1" fmla="val 106696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3CB55238-541C-4263-9868-A1D6079C8B05}"/>
                  </a:ext>
                </a:extLst>
              </p:cNvPr>
              <p:cNvSpPr txBox="1"/>
              <p:nvPr/>
            </p:nvSpPr>
            <p:spPr>
              <a:xfrm>
                <a:off x="7603085" y="1093509"/>
                <a:ext cx="1443408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sSubSup>
                            <m:sSub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3CB55238-541C-4263-9868-A1D6079C8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85" y="1093509"/>
                <a:ext cx="1443408" cy="438390"/>
              </a:xfrm>
              <a:prstGeom prst="rect">
                <a:avLst/>
              </a:prstGeom>
              <a:blipFill>
                <a:blip r:embed="rId21"/>
                <a:stretch>
                  <a:fillRect r="-12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4B73D749-0EAC-4620-8418-344984D7BD3A}"/>
                  </a:ext>
                </a:extLst>
              </p:cNvPr>
              <p:cNvSpPr/>
              <p:nvPr/>
            </p:nvSpPr>
            <p:spPr>
              <a:xfrm>
                <a:off x="6861149" y="1161727"/>
                <a:ext cx="9216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𝑯𝑽</m:t>
                      </m:r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4B73D749-0EAC-4620-8418-344984D7B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149" y="1161727"/>
                <a:ext cx="921663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957DE443-5107-489E-BE56-29C8B45516DC}"/>
                  </a:ext>
                </a:extLst>
              </p:cNvPr>
              <p:cNvSpPr txBox="1"/>
              <p:nvPr/>
            </p:nvSpPr>
            <p:spPr>
              <a:xfrm>
                <a:off x="9252073" y="1023805"/>
                <a:ext cx="1535508" cy="6246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400" b="1" u="sng" dirty="0"/>
                  <a:t>Vzorec pro výpočet:</a:t>
                </a:r>
                <a:endParaRPr lang="cs-CZ" sz="1400" b="1" i="1" u="sng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957DE443-5107-489E-BE56-29C8B455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073" y="1023805"/>
                <a:ext cx="1535508" cy="624658"/>
              </a:xfrm>
              <a:prstGeom prst="rect">
                <a:avLst/>
              </a:prstGeom>
              <a:blipFill>
                <a:blip r:embed="rId23"/>
                <a:stretch>
                  <a:fillRect l="-7143" t="-7843" r="-1984" b="-9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CA09CBBF-4C84-4157-B1C5-DF7B8E31C332}"/>
                  </a:ext>
                </a:extLst>
              </p:cNvPr>
              <p:cNvSpPr/>
              <p:nvPr/>
            </p:nvSpPr>
            <p:spPr>
              <a:xfrm>
                <a:off x="7473133" y="1903645"/>
                <a:ext cx="719684" cy="537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CA09CBBF-4C84-4157-B1C5-DF7B8E31C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133" y="1903645"/>
                <a:ext cx="719684" cy="537904"/>
              </a:xfrm>
              <a:prstGeom prst="rect">
                <a:avLst/>
              </a:prstGeom>
              <a:blipFill>
                <a:blip r:embed="rId24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F0EA9DBE-B283-45DD-ACFA-CE2A28585C5C}"/>
                  </a:ext>
                </a:extLst>
              </p:cNvPr>
              <p:cNvSpPr/>
              <p:nvPr/>
            </p:nvSpPr>
            <p:spPr>
              <a:xfrm>
                <a:off x="7983442" y="1817867"/>
                <a:ext cx="2072490" cy="6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𝟐𝟎𝟎𝟎𝟎𝟎𝟎</m:t>
                                  </m:r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sSubSup>
                                    <m:sSubSupPr>
                                      <m:ctrlPr>
                                        <a:rPr lang="cs-CZ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b>
                                      <m:r>
                                        <a:rPr lang="cs-CZ" sz="1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cs-CZ" sz="1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F0EA9DBE-B283-45DD-ACFA-CE2A28585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442" y="1817867"/>
                <a:ext cx="2072490" cy="60388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F0DA7082-B71F-4104-9C09-B0B7B3E1CE05}"/>
                  </a:ext>
                </a:extLst>
              </p:cNvPr>
              <p:cNvSpPr/>
              <p:nvPr/>
            </p:nvSpPr>
            <p:spPr>
              <a:xfrm>
                <a:off x="7493739" y="2551575"/>
                <a:ext cx="2368021" cy="6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𝟐𝟎𝟎𝟎𝟎𝟎𝟎</m:t>
                                      </m:r>
                                      <m:r>
                                        <a:rPr lang="cs-CZ" sz="1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  <m:sSubSup>
                                        <m:sSubSupPr>
                                          <m:ctrlPr>
                                            <a:rPr lang="cs-CZ" sz="1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sz="14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cs-CZ" sz="14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  <m:sup>
                                          <m:r>
                                            <a:rPr lang="cs-CZ" sz="14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cs-CZ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cs-CZ" sz="1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F0DA7082-B71F-4104-9C09-B0B7B3E1C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739" y="2551575"/>
                <a:ext cx="2368021" cy="60388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délník 58">
                <a:extLst>
                  <a:ext uri="{FF2B5EF4-FFF2-40B4-BE49-F238E27FC236}">
                    <a16:creationId xmlns:a16="http://schemas.microsoft.com/office/drawing/2014/main" id="{50872F3E-E6BD-4740-BEB5-A7B1E5567EE7}"/>
                  </a:ext>
                </a:extLst>
              </p:cNvPr>
              <p:cNvSpPr/>
              <p:nvPr/>
            </p:nvSpPr>
            <p:spPr>
              <a:xfrm>
                <a:off x="7438397" y="3280752"/>
                <a:ext cx="4121641" cy="52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𝟐𝟎𝟎𝟎𝟎𝟎𝟎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bSup>
                                <m:sSubSup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9" name="Obdélník 58">
                <a:extLst>
                  <a:ext uri="{FF2B5EF4-FFF2-40B4-BE49-F238E27FC236}">
                    <a16:creationId xmlns:a16="http://schemas.microsoft.com/office/drawing/2014/main" id="{50872F3E-E6BD-4740-BEB5-A7B1E5567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397" y="3280752"/>
                <a:ext cx="4121641" cy="52360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A82EE9E0-BE59-4C60-A13C-F869B6F9FC2C}"/>
                  </a:ext>
                </a:extLst>
              </p:cNvPr>
              <p:cNvSpPr/>
              <p:nvPr/>
            </p:nvSpPr>
            <p:spPr>
              <a:xfrm>
                <a:off x="7456681" y="3954223"/>
                <a:ext cx="3708964" cy="52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𝟐𝟎𝟎𝟎𝟎𝟎𝟎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bSup>
                                <m:sSubSup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A82EE9E0-BE59-4C60-A13C-F869B6F9F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681" y="3954223"/>
                <a:ext cx="3708964" cy="52360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9D8FA576-D3D9-4D70-8BEB-37949A94768C}"/>
                  </a:ext>
                </a:extLst>
              </p:cNvPr>
              <p:cNvSpPr/>
              <p:nvPr/>
            </p:nvSpPr>
            <p:spPr>
              <a:xfrm>
                <a:off x="7456681" y="4470939"/>
                <a:ext cx="2269147" cy="764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𝟐𝟎𝟎𝟎𝟎𝟎𝟎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bSup>
                                <m:sSubSup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9D8FA576-D3D9-4D70-8BEB-37949A947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681" y="4470939"/>
                <a:ext cx="2269147" cy="76495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7D0B9DBE-111A-4B23-8E1E-E3023741DEB5}"/>
                  </a:ext>
                </a:extLst>
              </p:cNvPr>
              <p:cNvSpPr/>
              <p:nvPr/>
            </p:nvSpPr>
            <p:spPr>
              <a:xfrm>
                <a:off x="7438397" y="5110872"/>
                <a:ext cx="1977208" cy="764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b>
                            <m:sSubPr>
                              <m:ctrlP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𝟐𝟎𝟎𝟎𝟎𝟎𝟎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bSup>
                                <m:sSubSup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7D0B9DBE-111A-4B23-8E1E-E3023741D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397" y="5110872"/>
                <a:ext cx="1977208" cy="76495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Poloviční rámeček 71">
            <a:extLst>
              <a:ext uri="{FF2B5EF4-FFF2-40B4-BE49-F238E27FC236}">
                <a16:creationId xmlns:a16="http://schemas.microsoft.com/office/drawing/2014/main" id="{7E268195-3596-4DA3-80A6-006AA9D235C5}"/>
              </a:ext>
            </a:extLst>
          </p:cNvPr>
          <p:cNvSpPr/>
          <p:nvPr/>
        </p:nvSpPr>
        <p:spPr>
          <a:xfrm rot="10800000">
            <a:off x="6958531" y="1116502"/>
            <a:ext cx="3829046" cy="617737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E1569E1A-A991-4CD4-8B9F-6C668A1EC202}"/>
              </a:ext>
            </a:extLst>
          </p:cNvPr>
          <p:cNvCxnSpPr/>
          <p:nvPr/>
        </p:nvCxnSpPr>
        <p:spPr>
          <a:xfrm>
            <a:off x="9108315" y="1116503"/>
            <a:ext cx="0" cy="480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C82C02D-0CDE-4B6E-8142-9AA630B64832}"/>
              </a:ext>
            </a:extLst>
          </p:cNvPr>
          <p:cNvCxnSpPr/>
          <p:nvPr/>
        </p:nvCxnSpPr>
        <p:spPr>
          <a:xfrm flipV="1">
            <a:off x="8512017" y="4470939"/>
            <a:ext cx="180975" cy="186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DC502E07-BF10-472D-9FAF-A070BBBA7E12}"/>
              </a:ext>
            </a:extLst>
          </p:cNvPr>
          <p:cNvCxnSpPr/>
          <p:nvPr/>
        </p:nvCxnSpPr>
        <p:spPr>
          <a:xfrm flipV="1">
            <a:off x="7892954" y="4891351"/>
            <a:ext cx="180975" cy="186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B28930A0-8010-4BD0-AF88-377C18C1DEF1}"/>
              </a:ext>
            </a:extLst>
          </p:cNvPr>
          <p:cNvCxnSpPr/>
          <p:nvPr/>
        </p:nvCxnSpPr>
        <p:spPr>
          <a:xfrm>
            <a:off x="7892954" y="5875825"/>
            <a:ext cx="14465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BCB26BD6-C5FB-4089-934C-66ABCF80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7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3" grpId="0"/>
      <p:bldP spid="14" grpId="0"/>
      <p:bldP spid="15" grpId="0"/>
      <p:bldP spid="24" grpId="0"/>
      <p:bldP spid="25" grpId="0"/>
      <p:bldP spid="26" grpId="0" animBg="1"/>
      <p:bldP spid="27" grpId="0" animBg="1"/>
      <p:bldP spid="28" grpId="0"/>
      <p:bldP spid="29" grpId="0" animBg="1"/>
      <p:bldP spid="31" grpId="0"/>
      <p:bldP spid="32" grpId="0"/>
      <p:bldP spid="33" grpId="0"/>
      <p:bldP spid="35" grpId="0"/>
      <p:bldP spid="36" grpId="0"/>
      <p:bldP spid="37" grpId="0" animBg="1"/>
      <p:bldP spid="38" grpId="0"/>
      <p:bldP spid="40" grpId="0"/>
      <p:bldP spid="41" grpId="0"/>
      <p:bldP spid="42" grpId="0"/>
      <p:bldP spid="46" grpId="0" animBg="1"/>
      <p:bldP spid="47" grpId="0" animBg="1"/>
      <p:bldP spid="48" grpId="0"/>
      <p:bldP spid="49" grpId="0"/>
      <p:bldP spid="50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7C7892D-F47A-46F1-80D2-D02ADAD39A37}"/>
              </a:ext>
            </a:extLst>
          </p:cNvPr>
          <p:cNvSpPr txBox="1"/>
          <p:nvPr/>
        </p:nvSpPr>
        <p:spPr>
          <a:xfrm>
            <a:off x="275756" y="612183"/>
            <a:ext cx="74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  <a:r>
              <a:rPr lang="cs-CZ" sz="1400" b="1" dirty="0"/>
              <a:t>. krok: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7D29731-E375-4DF8-AE9A-190FE672ED13}"/>
              </a:ext>
            </a:extLst>
          </p:cNvPr>
          <p:cNvSpPr txBox="1"/>
          <p:nvPr/>
        </p:nvSpPr>
        <p:spPr>
          <a:xfrm>
            <a:off x="53589" y="64081"/>
            <a:ext cx="2706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St.41./1.6. Příklady k řešení/č.p. 1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5C74366-7CAB-4D7F-9D2D-00D0A4DFF839}"/>
              </a:ext>
            </a:extLst>
          </p:cNvPr>
          <p:cNvSpPr/>
          <p:nvPr/>
        </p:nvSpPr>
        <p:spPr>
          <a:xfrm>
            <a:off x="4921287" y="89452"/>
            <a:ext cx="245368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b="1" dirty="0"/>
              <a:t>Mezinárodní ekonomie (Cv. 1.)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A5D798CC-A1F4-4C0F-8B73-28D7013F2248}"/>
                  </a:ext>
                </a:extLst>
              </p:cNvPr>
              <p:cNvSpPr/>
              <p:nvPr/>
            </p:nvSpPr>
            <p:spPr>
              <a:xfrm>
                <a:off x="88182" y="937784"/>
                <a:ext cx="1792670" cy="764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𝟐𝟎𝟎𝟎𝟎𝟎𝟎</m:t>
                              </m:r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bSup>
                                <m:sSubSup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A5D798CC-A1F4-4C0F-8B73-28D7013F2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2" y="937784"/>
                <a:ext cx="1792670" cy="764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4445B64F-5190-4232-B08F-DD4C39F95AE2}"/>
                  </a:ext>
                </a:extLst>
              </p:cNvPr>
              <p:cNvSpPr/>
              <p:nvPr/>
            </p:nvSpPr>
            <p:spPr>
              <a:xfrm>
                <a:off x="1177205" y="1828425"/>
                <a:ext cx="2057486" cy="530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bSup>
                            <m:sSubSup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4445B64F-5190-4232-B08F-DD4C39F95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05" y="1828425"/>
                <a:ext cx="2057486" cy="530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68DA2D0-0553-4512-A243-FE6E15F9130C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>
            <a:off x="984517" y="1702737"/>
            <a:ext cx="192688" cy="391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á složená závorka 15">
            <a:extLst>
              <a:ext uri="{FF2B5EF4-FFF2-40B4-BE49-F238E27FC236}">
                <a16:creationId xmlns:a16="http://schemas.microsoft.com/office/drawing/2014/main" id="{5340C316-1745-4793-B5E8-F764FCB29477}"/>
              </a:ext>
            </a:extLst>
          </p:cNvPr>
          <p:cNvSpPr/>
          <p:nvPr/>
        </p:nvSpPr>
        <p:spPr>
          <a:xfrm>
            <a:off x="2975320" y="1291742"/>
            <a:ext cx="281940" cy="1249852"/>
          </a:xfrm>
          <a:prstGeom prst="rightBrace">
            <a:avLst>
              <a:gd name="adj1" fmla="val 7098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C694BAF4-6C78-4049-9F60-FB41FDD2C054}"/>
                  </a:ext>
                </a:extLst>
              </p:cNvPr>
              <p:cNvSpPr/>
              <p:nvPr/>
            </p:nvSpPr>
            <p:spPr>
              <a:xfrm>
                <a:off x="3275185" y="1649992"/>
                <a:ext cx="691728" cy="5334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C694BAF4-6C78-4049-9F60-FB41FDD2C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85" y="1649992"/>
                <a:ext cx="691728" cy="533416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ECB91657-6391-47EF-B845-C19159713F73}"/>
              </a:ext>
            </a:extLst>
          </p:cNvPr>
          <p:cNvSpPr txBox="1"/>
          <p:nvPr/>
        </p:nvSpPr>
        <p:spPr>
          <a:xfrm>
            <a:off x="306559" y="3371328"/>
            <a:ext cx="74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3. krok: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CCBC5DC-C209-4CB0-87A3-3CACCB2673C5}"/>
                  </a:ext>
                </a:extLst>
              </p:cNvPr>
              <p:cNvSpPr txBox="1"/>
              <p:nvPr/>
            </p:nvSpPr>
            <p:spPr>
              <a:xfrm>
                <a:off x="473969" y="3968058"/>
                <a:ext cx="13537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𝑴𝑴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𝑴𝑴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CCBC5DC-C209-4CB0-87A3-3CACCB267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9" y="3968058"/>
                <a:ext cx="1353769" cy="215444"/>
              </a:xfrm>
              <a:prstGeom prst="rect">
                <a:avLst/>
              </a:prstGeom>
              <a:blipFill>
                <a:blip r:embed="rId5"/>
                <a:stretch>
                  <a:fillRect l="-901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B6FCC53-F774-4674-AD1D-AE8164F63259}"/>
                  </a:ext>
                </a:extLst>
              </p:cNvPr>
              <p:cNvSpPr txBox="1"/>
              <p:nvPr/>
            </p:nvSpPr>
            <p:spPr>
              <a:xfrm>
                <a:off x="459669" y="4343810"/>
                <a:ext cx="14210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𝑴𝑴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𝑯𝑽𝑴</m:t>
                              </m:r>
                            </m:e>
                          </m:d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B6FCC53-F774-4674-AD1D-AE8164F63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" y="4343810"/>
                <a:ext cx="1421030" cy="215444"/>
              </a:xfrm>
              <a:prstGeom prst="rect">
                <a:avLst/>
              </a:prstGeom>
              <a:blipFill>
                <a:blip r:embed="rId6"/>
                <a:stretch>
                  <a:fillRect l="-2564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90C75638-A278-4748-BAB9-C80891AE4C4F}"/>
                  </a:ext>
                </a:extLst>
              </p:cNvPr>
              <p:cNvSpPr txBox="1"/>
              <p:nvPr/>
            </p:nvSpPr>
            <p:spPr>
              <a:xfrm>
                <a:off x="517856" y="5225670"/>
                <a:ext cx="1144865" cy="408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𝑴𝑴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90C75638-A278-4748-BAB9-C80891AE4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6" y="5225670"/>
                <a:ext cx="1144865" cy="408382"/>
              </a:xfrm>
              <a:prstGeom prst="rect">
                <a:avLst/>
              </a:prstGeom>
              <a:blipFill>
                <a:blip r:embed="rId7"/>
                <a:stretch>
                  <a:fillRect l="-3191" r="-1064" b="-149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C93AF3D9-8D30-4FE5-9F33-392D25763BFD}"/>
                  </a:ext>
                </a:extLst>
              </p:cNvPr>
              <p:cNvSpPr/>
              <p:nvPr/>
            </p:nvSpPr>
            <p:spPr>
              <a:xfrm>
                <a:off x="390738" y="4751908"/>
                <a:ext cx="99152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𝑯𝑽𝑴</m:t>
                              </m:r>
                            </m:e>
                          </m:d>
                        </m:e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C93AF3D9-8D30-4FE5-9F33-392D25763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8" y="4751908"/>
                <a:ext cx="99152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0AAA3B13-25BE-4CB6-BA65-9DD55FF0CA55}"/>
                  </a:ext>
                </a:extLst>
              </p:cNvPr>
              <p:cNvSpPr/>
              <p:nvPr/>
            </p:nvSpPr>
            <p:spPr>
              <a:xfrm>
                <a:off x="1194010" y="4623472"/>
                <a:ext cx="691728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0AAA3B13-25BE-4CB6-BA65-9DD55FF0C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10" y="4623472"/>
                <a:ext cx="691728" cy="533416"/>
              </a:xfrm>
              <a:prstGeom prst="rect">
                <a:avLst/>
              </a:prstGeom>
              <a:blipFill>
                <a:blip r:embed="rId9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BD3316B4-F4F3-4787-B9CA-D98DA650BE68}"/>
              </a:ext>
            </a:extLst>
          </p:cNvPr>
          <p:cNvCxnSpPr>
            <a:cxnSpLocks/>
          </p:cNvCxnSpPr>
          <p:nvPr/>
        </p:nvCxnSpPr>
        <p:spPr>
          <a:xfrm flipV="1">
            <a:off x="402363" y="2994855"/>
            <a:ext cx="3408201" cy="5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avá složená závorka 29">
            <a:extLst>
              <a:ext uri="{FF2B5EF4-FFF2-40B4-BE49-F238E27FC236}">
                <a16:creationId xmlns:a16="http://schemas.microsoft.com/office/drawing/2014/main" id="{2FEA4C1F-6C8C-43CE-89B7-A0C31AE58D4E}"/>
              </a:ext>
            </a:extLst>
          </p:cNvPr>
          <p:cNvSpPr/>
          <p:nvPr/>
        </p:nvSpPr>
        <p:spPr>
          <a:xfrm>
            <a:off x="1998593" y="3874391"/>
            <a:ext cx="281940" cy="1771625"/>
          </a:xfrm>
          <a:prstGeom prst="rightBrace">
            <a:avLst>
              <a:gd name="adj1" fmla="val 7098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250018E8-D0E6-4E5A-847C-BBD8B75493B6}"/>
                  </a:ext>
                </a:extLst>
              </p:cNvPr>
              <p:cNvSpPr/>
              <p:nvPr/>
            </p:nvSpPr>
            <p:spPr>
              <a:xfrm>
                <a:off x="2359930" y="4237129"/>
                <a:ext cx="1285737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250018E8-D0E6-4E5A-847C-BBD8B7549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30" y="4237129"/>
                <a:ext cx="1285737" cy="533416"/>
              </a:xfrm>
              <a:prstGeom prst="rect">
                <a:avLst/>
              </a:prstGeom>
              <a:blipFill>
                <a:blip r:embed="rId10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36B457DC-0885-46C0-ADD3-22237E6F2181}"/>
                  </a:ext>
                </a:extLst>
              </p:cNvPr>
              <p:cNvSpPr/>
              <p:nvPr/>
            </p:nvSpPr>
            <p:spPr>
              <a:xfrm>
                <a:off x="2513465" y="4857838"/>
                <a:ext cx="956544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36B457DC-0885-46C0-ADD3-22237E6F2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5" y="4857838"/>
                <a:ext cx="956544" cy="321627"/>
              </a:xfrm>
              <a:prstGeom prst="rect">
                <a:avLst/>
              </a:prstGeom>
              <a:blipFill>
                <a:blip r:embed="rId11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5BC2AC84-4DA5-4030-ACA2-C8E9614CFE3B}"/>
              </a:ext>
            </a:extLst>
          </p:cNvPr>
          <p:cNvCxnSpPr>
            <a:cxnSpLocks/>
          </p:cNvCxnSpPr>
          <p:nvPr/>
        </p:nvCxnSpPr>
        <p:spPr>
          <a:xfrm>
            <a:off x="3963749" y="957954"/>
            <a:ext cx="0" cy="5196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E392BDCE-A4D4-4F97-B753-2EF3A7CE569D}"/>
              </a:ext>
            </a:extLst>
          </p:cNvPr>
          <p:cNvSpPr txBox="1"/>
          <p:nvPr/>
        </p:nvSpPr>
        <p:spPr>
          <a:xfrm>
            <a:off x="3974147" y="620359"/>
            <a:ext cx="74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4. krok: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61F9830F-AE8B-451D-9336-130A7A84F831}"/>
                  </a:ext>
                </a:extLst>
              </p:cNvPr>
              <p:cNvSpPr/>
              <p:nvPr/>
            </p:nvSpPr>
            <p:spPr>
              <a:xfrm>
                <a:off x="5178549" y="1101569"/>
                <a:ext cx="1878939" cy="321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61F9830F-AE8B-451D-9336-130A7A84F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49" y="1101569"/>
                <a:ext cx="1878939" cy="321627"/>
              </a:xfrm>
              <a:prstGeom prst="rect">
                <a:avLst/>
              </a:prstGeom>
              <a:blipFill>
                <a:blip r:embed="rId1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C3B40919-0D62-4D32-9F22-AE519B61FB27}"/>
                  </a:ext>
                </a:extLst>
              </p:cNvPr>
              <p:cNvSpPr/>
              <p:nvPr/>
            </p:nvSpPr>
            <p:spPr>
              <a:xfrm>
                <a:off x="4118590" y="2411054"/>
                <a:ext cx="956544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C3B40919-0D62-4D32-9F22-AE519B61F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90" y="2411054"/>
                <a:ext cx="956544" cy="321627"/>
              </a:xfrm>
              <a:prstGeom prst="rect">
                <a:avLst/>
              </a:prstGeom>
              <a:blipFill>
                <a:blip r:embed="rId1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1373FE6F-B279-4317-91DB-561A9C7F9CC1}"/>
                  </a:ext>
                </a:extLst>
              </p:cNvPr>
              <p:cNvSpPr/>
              <p:nvPr/>
            </p:nvSpPr>
            <p:spPr>
              <a:xfrm>
                <a:off x="6145407" y="2402414"/>
                <a:ext cx="954940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sz="1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1373FE6F-B279-4317-91DB-561A9C7F9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407" y="2402414"/>
                <a:ext cx="954940" cy="321627"/>
              </a:xfrm>
              <a:prstGeom prst="rect">
                <a:avLst/>
              </a:prstGeom>
              <a:blipFill>
                <a:blip r:embed="rId1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oloviční rámeček 47">
            <a:extLst>
              <a:ext uri="{FF2B5EF4-FFF2-40B4-BE49-F238E27FC236}">
                <a16:creationId xmlns:a16="http://schemas.microsoft.com/office/drawing/2014/main" id="{34D7EBAB-2AB1-4306-93E5-CFE3CAD2D6BE}"/>
              </a:ext>
            </a:extLst>
          </p:cNvPr>
          <p:cNvSpPr/>
          <p:nvPr/>
        </p:nvSpPr>
        <p:spPr>
          <a:xfrm rot="10800000">
            <a:off x="5178549" y="1115958"/>
            <a:ext cx="1810248" cy="315845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B0B696D-142A-4CA7-A435-AEFED26407B1}"/>
                  </a:ext>
                </a:extLst>
              </p:cNvPr>
              <p:cNvSpPr txBox="1"/>
              <p:nvPr/>
            </p:nvSpPr>
            <p:spPr>
              <a:xfrm>
                <a:off x="4215424" y="2045965"/>
                <a:ext cx="600742" cy="355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B0B696D-142A-4CA7-A435-AEFED2640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424" y="2045965"/>
                <a:ext cx="600742" cy="355547"/>
              </a:xfrm>
              <a:prstGeom prst="rect">
                <a:avLst/>
              </a:prstGeom>
              <a:blipFill>
                <a:blip r:embed="rId15"/>
                <a:stretch>
                  <a:fillRect l="-7143" r="-7143" b="-17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>
            <a:extLst>
              <a:ext uri="{FF2B5EF4-FFF2-40B4-BE49-F238E27FC236}">
                <a16:creationId xmlns:a16="http://schemas.microsoft.com/office/drawing/2014/main" id="{0A556B32-7788-4C24-B3DD-2C3EC227CFEC}"/>
              </a:ext>
            </a:extLst>
          </p:cNvPr>
          <p:cNvSpPr txBox="1"/>
          <p:nvPr/>
        </p:nvSpPr>
        <p:spPr>
          <a:xfrm>
            <a:off x="4099329" y="162687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4.1.:</a:t>
            </a:r>
          </a:p>
        </p:txBody>
      </p:sp>
      <p:sp>
        <p:nvSpPr>
          <p:cNvPr id="54" name="Poloviční rámeček 53">
            <a:extLst>
              <a:ext uri="{FF2B5EF4-FFF2-40B4-BE49-F238E27FC236}">
                <a16:creationId xmlns:a16="http://schemas.microsoft.com/office/drawing/2014/main" id="{484E74D1-62AA-4D2B-BB08-574E6A4A35CE}"/>
              </a:ext>
            </a:extLst>
          </p:cNvPr>
          <p:cNvSpPr/>
          <p:nvPr/>
        </p:nvSpPr>
        <p:spPr>
          <a:xfrm rot="10800000">
            <a:off x="4174494" y="2140690"/>
            <a:ext cx="869904" cy="645418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CFE8C570-6244-465A-AEA9-7766CC38530A}"/>
                  </a:ext>
                </a:extLst>
              </p:cNvPr>
              <p:cNvSpPr/>
              <p:nvPr/>
            </p:nvSpPr>
            <p:spPr>
              <a:xfrm>
                <a:off x="4082510" y="5617152"/>
                <a:ext cx="1081805" cy="44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𝟑𝟓𝟑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CFE8C570-6244-465A-AEA9-7766CC385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510" y="5617152"/>
                <a:ext cx="1081805" cy="447880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55686321-17A3-4E0C-8A7D-DC21AE88EB9F}"/>
                  </a:ext>
                </a:extLst>
              </p:cNvPr>
              <p:cNvSpPr/>
              <p:nvPr/>
            </p:nvSpPr>
            <p:spPr>
              <a:xfrm>
                <a:off x="4079924" y="2987841"/>
                <a:ext cx="2030171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55686321-17A3-4E0C-8A7D-DC21AE88E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924" y="2987841"/>
                <a:ext cx="2030171" cy="321627"/>
              </a:xfrm>
              <a:prstGeom prst="rect">
                <a:avLst/>
              </a:prstGeom>
              <a:blipFill>
                <a:blip r:embed="rId1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EAEDC1C3-3E1D-468F-A512-7F01BA5C3E6C}"/>
                  </a:ext>
                </a:extLst>
              </p:cNvPr>
              <p:cNvSpPr/>
              <p:nvPr/>
            </p:nvSpPr>
            <p:spPr>
              <a:xfrm>
                <a:off x="4081853" y="3390906"/>
                <a:ext cx="819070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EAEDC1C3-3E1D-468F-A512-7F01BA5C3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53" y="3390906"/>
                <a:ext cx="819070" cy="321627"/>
              </a:xfrm>
              <a:prstGeom prst="rect">
                <a:avLst/>
              </a:prstGeom>
              <a:blipFill>
                <a:blip r:embed="rId1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B46E2DFB-0941-4710-8D36-936815670AB3}"/>
                  </a:ext>
                </a:extLst>
              </p:cNvPr>
              <p:cNvSpPr/>
              <p:nvPr/>
            </p:nvSpPr>
            <p:spPr>
              <a:xfrm>
                <a:off x="4708638" y="3413161"/>
                <a:ext cx="9765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B46E2DFB-0941-4710-8D36-936815670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38" y="3413161"/>
                <a:ext cx="976549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délník 58">
                <a:extLst>
                  <a:ext uri="{FF2B5EF4-FFF2-40B4-BE49-F238E27FC236}">
                    <a16:creationId xmlns:a16="http://schemas.microsoft.com/office/drawing/2014/main" id="{D2F07513-1CD8-4632-9C47-8F018F689968}"/>
                  </a:ext>
                </a:extLst>
              </p:cNvPr>
              <p:cNvSpPr/>
              <p:nvPr/>
            </p:nvSpPr>
            <p:spPr>
              <a:xfrm>
                <a:off x="4131796" y="3845194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9" name="Obdélník 58">
                <a:extLst>
                  <a:ext uri="{FF2B5EF4-FFF2-40B4-BE49-F238E27FC236}">
                    <a16:creationId xmlns:a16="http://schemas.microsoft.com/office/drawing/2014/main" id="{D2F07513-1CD8-4632-9C47-8F018F68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96" y="3845194"/>
                <a:ext cx="604268" cy="321627"/>
              </a:xfrm>
              <a:prstGeom prst="rect">
                <a:avLst/>
              </a:prstGeom>
              <a:blipFill>
                <a:blip r:embed="rId2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1429CD6E-3C25-41F9-84DB-C800BA79B899}"/>
                  </a:ext>
                </a:extLst>
              </p:cNvPr>
              <p:cNvSpPr/>
              <p:nvPr/>
            </p:nvSpPr>
            <p:spPr>
              <a:xfrm>
                <a:off x="4490718" y="3746762"/>
                <a:ext cx="1077460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</m:num>
                        <m:den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1429CD6E-3C25-41F9-84DB-C800BA79B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18" y="3746762"/>
                <a:ext cx="1077460" cy="497059"/>
              </a:xfrm>
              <a:prstGeom prst="rect">
                <a:avLst/>
              </a:prstGeom>
              <a:blipFill>
                <a:blip r:embed="rId2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7CE2BC41-6DA7-480E-B5D1-7CE86C6651C4}"/>
                  </a:ext>
                </a:extLst>
              </p:cNvPr>
              <p:cNvSpPr/>
              <p:nvPr/>
            </p:nvSpPr>
            <p:spPr>
              <a:xfrm>
                <a:off x="4526679" y="4313036"/>
                <a:ext cx="8691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𝟏𝟐𝟓𝟎𝟎𝟎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7CE2BC41-6DA7-480E-B5D1-7CE86C665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679" y="4313036"/>
                <a:ext cx="869149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6BA6643F-5B48-4EC7-9E7A-05EB0CCB7952}"/>
                  </a:ext>
                </a:extLst>
              </p:cNvPr>
              <p:cNvSpPr/>
              <p:nvPr/>
            </p:nvSpPr>
            <p:spPr>
              <a:xfrm>
                <a:off x="4093238" y="4301212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6BA6643F-5B48-4EC7-9E7A-05EB0CCB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38" y="4301212"/>
                <a:ext cx="604268" cy="321627"/>
              </a:xfrm>
              <a:prstGeom prst="rect">
                <a:avLst/>
              </a:prstGeom>
              <a:blipFill>
                <a:blip r:embed="rId2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2CE2FB4D-CE3F-44FF-8875-3B2449D36B52}"/>
                  </a:ext>
                </a:extLst>
              </p:cNvPr>
              <p:cNvSpPr/>
              <p:nvPr/>
            </p:nvSpPr>
            <p:spPr>
              <a:xfrm>
                <a:off x="4111005" y="4739311"/>
                <a:ext cx="60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2CE2FB4D-CE3F-44FF-8875-3B2449D36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005" y="4739311"/>
                <a:ext cx="604268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68181B69-4539-4D86-BC0E-D8A335CBEC7E}"/>
                  </a:ext>
                </a:extLst>
              </p:cNvPr>
              <p:cNvSpPr/>
              <p:nvPr/>
            </p:nvSpPr>
            <p:spPr>
              <a:xfrm>
                <a:off x="4508654" y="4693142"/>
                <a:ext cx="987065" cy="3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𝟏𝟐𝟓𝟎𝟎𝟎</m:t>
                          </m:r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68181B69-4539-4D86-BC0E-D8A335CBE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654" y="4693142"/>
                <a:ext cx="987065" cy="33752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délník 64">
                <a:extLst>
                  <a:ext uri="{FF2B5EF4-FFF2-40B4-BE49-F238E27FC236}">
                    <a16:creationId xmlns:a16="http://schemas.microsoft.com/office/drawing/2014/main" id="{18821B22-BA93-4310-A133-06093ACD68D6}"/>
                  </a:ext>
                </a:extLst>
              </p:cNvPr>
              <p:cNvSpPr/>
              <p:nvPr/>
            </p:nvSpPr>
            <p:spPr>
              <a:xfrm>
                <a:off x="4120405" y="5199463"/>
                <a:ext cx="60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5" name="Obdélník 64">
                <a:extLst>
                  <a:ext uri="{FF2B5EF4-FFF2-40B4-BE49-F238E27FC236}">
                    <a16:creationId xmlns:a16="http://schemas.microsoft.com/office/drawing/2014/main" id="{18821B22-BA93-4310-A133-06093ACD6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05" y="5199463"/>
                <a:ext cx="604268" cy="307777"/>
              </a:xfrm>
              <a:prstGeom prst="rect">
                <a:avLst/>
              </a:prstGeom>
              <a:blipFill>
                <a:blip r:embed="rId2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délník 65">
                <a:extLst>
                  <a:ext uri="{FF2B5EF4-FFF2-40B4-BE49-F238E27FC236}">
                    <a16:creationId xmlns:a16="http://schemas.microsoft.com/office/drawing/2014/main" id="{D56526A7-F414-4CC4-AAFB-60AB67B0F8B3}"/>
                  </a:ext>
                </a:extLst>
              </p:cNvPr>
              <p:cNvSpPr/>
              <p:nvPr/>
            </p:nvSpPr>
            <p:spPr>
              <a:xfrm>
                <a:off x="4567363" y="5208516"/>
                <a:ext cx="5469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𝟑𝟓𝟑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6" name="Obdélník 65">
                <a:extLst>
                  <a:ext uri="{FF2B5EF4-FFF2-40B4-BE49-F238E27FC236}">
                    <a16:creationId xmlns:a16="http://schemas.microsoft.com/office/drawing/2014/main" id="{D56526A7-F414-4CC4-AAFB-60AB67B0F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363" y="5208516"/>
                <a:ext cx="546945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1C4B4A31-2E65-4DB5-B364-EBFDFE4792EE}"/>
              </a:ext>
            </a:extLst>
          </p:cNvPr>
          <p:cNvCxnSpPr>
            <a:cxnSpLocks/>
          </p:cNvCxnSpPr>
          <p:nvPr/>
        </p:nvCxnSpPr>
        <p:spPr>
          <a:xfrm>
            <a:off x="6016800" y="1931358"/>
            <a:ext cx="13034" cy="4222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D90BB692-4D20-4C33-B681-B19A5DD7C1EA}"/>
              </a:ext>
            </a:extLst>
          </p:cNvPr>
          <p:cNvSpPr txBox="1"/>
          <p:nvPr/>
        </p:nvSpPr>
        <p:spPr>
          <a:xfrm>
            <a:off x="6228438" y="162358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4.2.: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C7AB865C-E3CE-4452-AE76-0550A8F5A9AC}"/>
                  </a:ext>
                </a:extLst>
              </p:cNvPr>
              <p:cNvSpPr txBox="1"/>
              <p:nvPr/>
            </p:nvSpPr>
            <p:spPr>
              <a:xfrm>
                <a:off x="6218844" y="2028937"/>
                <a:ext cx="600742" cy="355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C7AB865C-E3CE-4452-AE76-0550A8F5A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44" y="2028937"/>
                <a:ext cx="600742" cy="355547"/>
              </a:xfrm>
              <a:prstGeom prst="rect">
                <a:avLst/>
              </a:prstGeom>
              <a:blipFill>
                <a:blip r:embed="rId28"/>
                <a:stretch>
                  <a:fillRect l="-6061" r="-6061" b="-17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Poloviční rámeček 71">
            <a:extLst>
              <a:ext uri="{FF2B5EF4-FFF2-40B4-BE49-F238E27FC236}">
                <a16:creationId xmlns:a16="http://schemas.microsoft.com/office/drawing/2014/main" id="{2E8FE185-F24A-4D2D-9DEF-F5AA0A42D433}"/>
              </a:ext>
            </a:extLst>
          </p:cNvPr>
          <p:cNvSpPr/>
          <p:nvPr/>
        </p:nvSpPr>
        <p:spPr>
          <a:xfrm rot="10800000">
            <a:off x="6202873" y="2123135"/>
            <a:ext cx="869904" cy="653712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67F7C33E-7A78-4B5E-BC6B-07A53922CFE4}"/>
                  </a:ext>
                </a:extLst>
              </p:cNvPr>
              <p:cNvSpPr/>
              <p:nvPr/>
            </p:nvSpPr>
            <p:spPr>
              <a:xfrm>
                <a:off x="6118671" y="5490301"/>
                <a:ext cx="1161907" cy="44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67F7C33E-7A78-4B5E-BC6B-07A53922C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71" y="5490301"/>
                <a:ext cx="1161907" cy="447880"/>
              </a:xfrm>
              <a:prstGeom prst="rect">
                <a:avLst/>
              </a:prstGeom>
              <a:blipFill>
                <a:blip r:embed="rId29"/>
                <a:stretch>
                  <a:fillRect b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DE577567-C12D-42FF-8290-BBA5B3D2C368}"/>
                  </a:ext>
                </a:extLst>
              </p:cNvPr>
              <p:cNvSpPr/>
              <p:nvPr/>
            </p:nvSpPr>
            <p:spPr>
              <a:xfrm>
                <a:off x="6118671" y="2945303"/>
                <a:ext cx="1815369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DE577567-C12D-42FF-8290-BBA5B3D2C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71" y="2945303"/>
                <a:ext cx="1815369" cy="321627"/>
              </a:xfrm>
              <a:prstGeom prst="rect">
                <a:avLst/>
              </a:prstGeom>
              <a:blipFill>
                <a:blip r:embed="rId3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B92C8463-5294-40EE-BBDC-9C18981B7A56}"/>
                  </a:ext>
                </a:extLst>
              </p:cNvPr>
              <p:cNvSpPr/>
              <p:nvPr/>
            </p:nvSpPr>
            <p:spPr>
              <a:xfrm>
                <a:off x="6099945" y="3338549"/>
                <a:ext cx="711669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B92C8463-5294-40EE-BBDC-9C18981B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45" y="3338549"/>
                <a:ext cx="711669" cy="321627"/>
              </a:xfrm>
              <a:prstGeom prst="rect">
                <a:avLst/>
              </a:prstGeom>
              <a:blipFill>
                <a:blip r:embed="rId3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F763953F-E7D9-4ABC-B354-FED6AD8E5402}"/>
                  </a:ext>
                </a:extLst>
              </p:cNvPr>
              <p:cNvSpPr/>
              <p:nvPr/>
            </p:nvSpPr>
            <p:spPr>
              <a:xfrm>
                <a:off x="6612240" y="3341961"/>
                <a:ext cx="9765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F763953F-E7D9-4ABC-B354-FED6AD8E5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40" y="3341961"/>
                <a:ext cx="976549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C5DA886B-658E-43AB-84BA-AE2EAAB8E5DB}"/>
                  </a:ext>
                </a:extLst>
              </p:cNvPr>
              <p:cNvSpPr/>
              <p:nvPr/>
            </p:nvSpPr>
            <p:spPr>
              <a:xfrm>
                <a:off x="6137592" y="3829527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C5DA886B-658E-43AB-84BA-AE2EAAB8E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92" y="3829527"/>
                <a:ext cx="604268" cy="321627"/>
              </a:xfrm>
              <a:prstGeom prst="rect">
                <a:avLst/>
              </a:prstGeom>
              <a:blipFill>
                <a:blip r:embed="rId3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087575E6-84B8-4B49-9E14-4E422AA688F0}"/>
                  </a:ext>
                </a:extLst>
              </p:cNvPr>
              <p:cNvSpPr/>
              <p:nvPr/>
            </p:nvSpPr>
            <p:spPr>
              <a:xfrm>
                <a:off x="6496514" y="3731095"/>
                <a:ext cx="1077460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</m:num>
                        <m:den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087575E6-84B8-4B49-9E14-4E422AA68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514" y="3731095"/>
                <a:ext cx="1077460" cy="497059"/>
              </a:xfrm>
              <a:prstGeom prst="rect">
                <a:avLst/>
              </a:prstGeom>
              <a:blipFill>
                <a:blip r:embed="rId3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4B9CED23-C955-46D5-B74C-143C201BDBE4}"/>
                  </a:ext>
                </a:extLst>
              </p:cNvPr>
              <p:cNvSpPr/>
              <p:nvPr/>
            </p:nvSpPr>
            <p:spPr>
              <a:xfrm>
                <a:off x="6535064" y="4279273"/>
                <a:ext cx="9765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4B9CED23-C955-46D5-B74C-143C201BD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064" y="4279273"/>
                <a:ext cx="976549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20BC1E0B-5EF1-4D3E-A5FA-B15CF2710C19}"/>
                  </a:ext>
                </a:extLst>
              </p:cNvPr>
              <p:cNvSpPr/>
              <p:nvPr/>
            </p:nvSpPr>
            <p:spPr>
              <a:xfrm>
                <a:off x="6112255" y="4276503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20BC1E0B-5EF1-4D3E-A5FA-B15CF2710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255" y="4276503"/>
                <a:ext cx="604268" cy="321627"/>
              </a:xfrm>
              <a:prstGeom prst="rect">
                <a:avLst/>
              </a:prstGeom>
              <a:blipFill>
                <a:blip r:embed="rId3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99D9F73E-BFA8-41A8-B7CB-9B8DE03C979C}"/>
                  </a:ext>
                </a:extLst>
              </p:cNvPr>
              <p:cNvSpPr/>
              <p:nvPr/>
            </p:nvSpPr>
            <p:spPr>
              <a:xfrm>
                <a:off x="6121189" y="4725262"/>
                <a:ext cx="60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99D9F73E-BFA8-41A8-B7CB-9B8DE03C9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189" y="4725262"/>
                <a:ext cx="604268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DF79E682-9DF6-4B83-87EB-69EB19C6DCDC}"/>
                  </a:ext>
                </a:extLst>
              </p:cNvPr>
              <p:cNvSpPr/>
              <p:nvPr/>
            </p:nvSpPr>
            <p:spPr>
              <a:xfrm>
                <a:off x="6508206" y="4670039"/>
                <a:ext cx="1094467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DF79E682-9DF6-4B83-87EB-69EB19C6D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206" y="4670039"/>
                <a:ext cx="1094467" cy="333168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60E459E4-E296-456D-AA63-82B7473DFE96}"/>
                  </a:ext>
                </a:extLst>
              </p:cNvPr>
              <p:cNvSpPr/>
              <p:nvPr/>
            </p:nvSpPr>
            <p:spPr>
              <a:xfrm>
                <a:off x="6121189" y="5130619"/>
                <a:ext cx="60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60E459E4-E296-456D-AA63-82B7473DF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189" y="5130619"/>
                <a:ext cx="604268" cy="307777"/>
              </a:xfrm>
              <a:prstGeom prst="rect">
                <a:avLst/>
              </a:prstGeom>
              <a:blipFill>
                <a:blip r:embed="rId3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BD2F846C-C6E0-4BB6-BB63-254886515B79}"/>
                  </a:ext>
                </a:extLst>
              </p:cNvPr>
              <p:cNvSpPr/>
              <p:nvPr/>
            </p:nvSpPr>
            <p:spPr>
              <a:xfrm>
                <a:off x="6557515" y="5130618"/>
                <a:ext cx="6543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BD2F846C-C6E0-4BB6-BB63-254886515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15" y="5130618"/>
                <a:ext cx="654346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5C01465C-7DC7-490A-B5F5-8EE1E000A397}"/>
              </a:ext>
            </a:extLst>
          </p:cNvPr>
          <p:cNvCxnSpPr>
            <a:cxnSpLocks/>
          </p:cNvCxnSpPr>
          <p:nvPr/>
        </p:nvCxnSpPr>
        <p:spPr>
          <a:xfrm flipV="1">
            <a:off x="4409925" y="1353876"/>
            <a:ext cx="1378952" cy="11148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se šipkou 92">
            <a:extLst>
              <a:ext uri="{FF2B5EF4-FFF2-40B4-BE49-F238E27FC236}">
                <a16:creationId xmlns:a16="http://schemas.microsoft.com/office/drawing/2014/main" id="{1D0B0A37-E5F2-4BD3-914B-EF32400C0F38}"/>
              </a:ext>
            </a:extLst>
          </p:cNvPr>
          <p:cNvCxnSpPr>
            <a:cxnSpLocks/>
          </p:cNvCxnSpPr>
          <p:nvPr/>
        </p:nvCxnSpPr>
        <p:spPr>
          <a:xfrm flipH="1" flipV="1">
            <a:off x="5399677" y="1353876"/>
            <a:ext cx="882061" cy="11559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blouk 98">
            <a:extLst>
              <a:ext uri="{FF2B5EF4-FFF2-40B4-BE49-F238E27FC236}">
                <a16:creationId xmlns:a16="http://schemas.microsoft.com/office/drawing/2014/main" id="{E2830399-7FA5-4865-968D-0CC45206D889}"/>
              </a:ext>
            </a:extLst>
          </p:cNvPr>
          <p:cNvSpPr/>
          <p:nvPr/>
        </p:nvSpPr>
        <p:spPr>
          <a:xfrm rot="5400000">
            <a:off x="7186310" y="3308826"/>
            <a:ext cx="4152049" cy="2474304"/>
          </a:xfrm>
          <a:prstGeom prst="arc">
            <a:avLst>
              <a:gd name="adj1" fmla="val 10821286"/>
              <a:gd name="adj2" fmla="val 16097944"/>
            </a:avLst>
          </a:prstGeom>
          <a:ln w="19050">
            <a:solidFill>
              <a:schemeClr val="tx1"/>
            </a:solidFill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100" name="Poloviční rámeček 99">
            <a:extLst>
              <a:ext uri="{FF2B5EF4-FFF2-40B4-BE49-F238E27FC236}">
                <a16:creationId xmlns:a16="http://schemas.microsoft.com/office/drawing/2014/main" id="{094A7092-C5F5-4500-B4C6-1778F8620BE2}"/>
              </a:ext>
            </a:extLst>
          </p:cNvPr>
          <p:cNvSpPr/>
          <p:nvPr/>
        </p:nvSpPr>
        <p:spPr>
          <a:xfrm rot="10800000" flipH="1">
            <a:off x="9251668" y="1659399"/>
            <a:ext cx="2200224" cy="2848668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7581194F-8833-42EB-933C-28DCFD36ADD1}"/>
                  </a:ext>
                </a:extLst>
              </p:cNvPr>
              <p:cNvSpPr txBox="1"/>
              <p:nvPr/>
            </p:nvSpPr>
            <p:spPr>
              <a:xfrm>
                <a:off x="11256667" y="4582008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7581194F-8833-42EB-933C-28DCFD36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667" y="4582008"/>
                <a:ext cx="235064" cy="21544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9B17BD7A-E17A-4E20-81F5-E07F7BB8A21C}"/>
                  </a:ext>
                </a:extLst>
              </p:cNvPr>
              <p:cNvSpPr txBox="1"/>
              <p:nvPr/>
            </p:nvSpPr>
            <p:spPr>
              <a:xfrm>
                <a:off x="8966166" y="1612981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9B17BD7A-E17A-4E20-81F5-E07F7BB8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166" y="1612981"/>
                <a:ext cx="235064" cy="21544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bdélník 102">
                <a:extLst>
                  <a:ext uri="{FF2B5EF4-FFF2-40B4-BE49-F238E27FC236}">
                    <a16:creationId xmlns:a16="http://schemas.microsoft.com/office/drawing/2014/main" id="{6AD70BE3-DAAD-4B32-A655-9C987133E76A}"/>
                  </a:ext>
                </a:extLst>
              </p:cNvPr>
              <p:cNvSpPr/>
              <p:nvPr/>
            </p:nvSpPr>
            <p:spPr>
              <a:xfrm>
                <a:off x="8655023" y="2323711"/>
                <a:ext cx="654346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𝟏𝟒𝟏𝟒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Obdélník 102">
                <a:extLst>
                  <a:ext uri="{FF2B5EF4-FFF2-40B4-BE49-F238E27FC236}">
                    <a16:creationId xmlns:a16="http://schemas.microsoft.com/office/drawing/2014/main" id="{6AD70BE3-DAAD-4B32-A655-9C987133E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023" y="2323711"/>
                <a:ext cx="654346" cy="3077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bdélník 103">
                <a:extLst>
                  <a:ext uri="{FF2B5EF4-FFF2-40B4-BE49-F238E27FC236}">
                    <a16:creationId xmlns:a16="http://schemas.microsoft.com/office/drawing/2014/main" id="{94EDB231-B131-4B62-871C-13156ECEB0DD}"/>
                  </a:ext>
                </a:extLst>
              </p:cNvPr>
              <p:cNvSpPr/>
              <p:nvPr/>
            </p:nvSpPr>
            <p:spPr>
              <a:xfrm>
                <a:off x="10267193" y="4563316"/>
                <a:ext cx="546945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Obdélník 103">
                <a:extLst>
                  <a:ext uri="{FF2B5EF4-FFF2-40B4-BE49-F238E27FC236}">
                    <a16:creationId xmlns:a16="http://schemas.microsoft.com/office/drawing/2014/main" id="{94EDB231-B131-4B62-871C-13156ECEB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193" y="4563316"/>
                <a:ext cx="546945" cy="30777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3A215C-EEE8-47F7-A60A-B13E77FA358A}"/>
                  </a:ext>
                </a:extLst>
              </p:cNvPr>
              <p:cNvSpPr txBox="1"/>
              <p:nvPr/>
            </p:nvSpPr>
            <p:spPr>
              <a:xfrm>
                <a:off x="10360501" y="1593862"/>
                <a:ext cx="1443408" cy="43839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sSubSup>
                            <m:sSub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3A215C-EEE8-47F7-A60A-B13E77FA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501" y="1593862"/>
                <a:ext cx="1443408" cy="43839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bdélník 105">
                <a:extLst>
                  <a:ext uri="{FF2B5EF4-FFF2-40B4-BE49-F238E27FC236}">
                    <a16:creationId xmlns:a16="http://schemas.microsoft.com/office/drawing/2014/main" id="{E5F4546F-2493-42F8-9950-05FDB5797D70}"/>
                  </a:ext>
                </a:extLst>
              </p:cNvPr>
              <p:cNvSpPr/>
              <p:nvPr/>
            </p:nvSpPr>
            <p:spPr>
              <a:xfrm>
                <a:off x="9910474" y="1653294"/>
                <a:ext cx="604268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06" name="Obdélník 105">
                <a:extLst>
                  <a:ext uri="{FF2B5EF4-FFF2-40B4-BE49-F238E27FC236}">
                    <a16:creationId xmlns:a16="http://schemas.microsoft.com/office/drawing/2014/main" id="{E5F4546F-2493-42F8-9950-05FDB5797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474" y="1653294"/>
                <a:ext cx="604268" cy="307777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4C9D15AC-D850-4968-B141-30A02B1F1098}"/>
                  </a:ext>
                </a:extLst>
              </p:cNvPr>
              <p:cNvSpPr txBox="1"/>
              <p:nvPr/>
            </p:nvSpPr>
            <p:spPr>
              <a:xfrm>
                <a:off x="9701525" y="1412167"/>
                <a:ext cx="600549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𝑯𝑽𝑴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4C9D15AC-D850-4968-B141-30A02B1F1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25" y="1412167"/>
                <a:ext cx="600549" cy="21544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Přímá spojnice se šipkou 107">
            <a:extLst>
              <a:ext uri="{FF2B5EF4-FFF2-40B4-BE49-F238E27FC236}">
                <a16:creationId xmlns:a16="http://schemas.microsoft.com/office/drawing/2014/main" id="{F6D4A379-25E6-40AA-AD0C-A7B3DED55FBB}"/>
              </a:ext>
            </a:extLst>
          </p:cNvPr>
          <p:cNvCxnSpPr/>
          <p:nvPr/>
        </p:nvCxnSpPr>
        <p:spPr>
          <a:xfrm flipV="1">
            <a:off x="10229478" y="2166213"/>
            <a:ext cx="411836" cy="11106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>
            <a:extLst>
              <a:ext uri="{FF2B5EF4-FFF2-40B4-BE49-F238E27FC236}">
                <a16:creationId xmlns:a16="http://schemas.microsoft.com/office/drawing/2014/main" id="{07CD6E48-DFB8-44B9-99CD-47F0BB3EB26C}"/>
              </a:ext>
            </a:extLst>
          </p:cNvPr>
          <p:cNvCxnSpPr>
            <a:cxnSpLocks/>
          </p:cNvCxnSpPr>
          <p:nvPr/>
        </p:nvCxnSpPr>
        <p:spPr>
          <a:xfrm>
            <a:off x="10133244" y="3083734"/>
            <a:ext cx="0" cy="1424334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109">
            <a:extLst>
              <a:ext uri="{FF2B5EF4-FFF2-40B4-BE49-F238E27FC236}">
                <a16:creationId xmlns:a16="http://schemas.microsoft.com/office/drawing/2014/main" id="{5D245E7B-0461-4912-914C-A837CD884C4F}"/>
              </a:ext>
            </a:extLst>
          </p:cNvPr>
          <p:cNvCxnSpPr>
            <a:cxnSpLocks/>
            <a:stCxn id="100" idx="2"/>
          </p:cNvCxnSpPr>
          <p:nvPr/>
        </p:nvCxnSpPr>
        <p:spPr>
          <a:xfrm>
            <a:off x="9251668" y="3083733"/>
            <a:ext cx="877945" cy="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blouk 114">
            <a:extLst>
              <a:ext uri="{FF2B5EF4-FFF2-40B4-BE49-F238E27FC236}">
                <a16:creationId xmlns:a16="http://schemas.microsoft.com/office/drawing/2014/main" id="{FC3393D0-1ABD-4224-9DD4-E08B5D2D6846}"/>
              </a:ext>
            </a:extLst>
          </p:cNvPr>
          <p:cNvSpPr/>
          <p:nvPr/>
        </p:nvSpPr>
        <p:spPr>
          <a:xfrm rot="8972231">
            <a:off x="10023641" y="1492515"/>
            <a:ext cx="1301936" cy="2426618"/>
          </a:xfrm>
          <a:prstGeom prst="arc">
            <a:avLst>
              <a:gd name="adj1" fmla="val 17116834"/>
              <a:gd name="adj2" fmla="val 4159815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116" name="Vývojový diagram: spojnice 115">
            <a:extLst>
              <a:ext uri="{FF2B5EF4-FFF2-40B4-BE49-F238E27FC236}">
                <a16:creationId xmlns:a16="http://schemas.microsoft.com/office/drawing/2014/main" id="{0D46B3AF-C947-4A62-AE8A-A38DA3B36D5F}"/>
              </a:ext>
            </a:extLst>
          </p:cNvPr>
          <p:cNvSpPr/>
          <p:nvPr/>
        </p:nvSpPr>
        <p:spPr>
          <a:xfrm>
            <a:off x="10112783" y="3056698"/>
            <a:ext cx="45719" cy="45719"/>
          </a:xfrm>
          <a:prstGeom prst="flowChartConnecto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bdélník 116">
                <a:extLst>
                  <a:ext uri="{FF2B5EF4-FFF2-40B4-BE49-F238E27FC236}">
                    <a16:creationId xmlns:a16="http://schemas.microsoft.com/office/drawing/2014/main" id="{FEA06281-AB54-4BAC-BEB8-6771D93ECCAA}"/>
                  </a:ext>
                </a:extLst>
              </p:cNvPr>
              <p:cNvSpPr/>
              <p:nvPr/>
            </p:nvSpPr>
            <p:spPr>
              <a:xfrm>
                <a:off x="10770891" y="3488124"/>
                <a:ext cx="466794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𝑻𝑼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17" name="Obdélník 116">
                <a:extLst>
                  <a:ext uri="{FF2B5EF4-FFF2-40B4-BE49-F238E27FC236}">
                    <a16:creationId xmlns:a16="http://schemas.microsoft.com/office/drawing/2014/main" id="{FEA06281-AB54-4BAC-BEB8-6771D93EC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891" y="3488124"/>
                <a:ext cx="466794" cy="307777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Obdélník 123">
                <a:extLst>
                  <a:ext uri="{FF2B5EF4-FFF2-40B4-BE49-F238E27FC236}">
                    <a16:creationId xmlns:a16="http://schemas.microsoft.com/office/drawing/2014/main" id="{26D1D1CE-A055-42BB-A2D6-D9EF50418352}"/>
                  </a:ext>
                </a:extLst>
              </p:cNvPr>
              <p:cNvSpPr/>
              <p:nvPr/>
            </p:nvSpPr>
            <p:spPr>
              <a:xfrm>
                <a:off x="8311292" y="3147388"/>
                <a:ext cx="384433" cy="4478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s-CZ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Obdélník 123">
                <a:extLst>
                  <a:ext uri="{FF2B5EF4-FFF2-40B4-BE49-F238E27FC236}">
                    <a16:creationId xmlns:a16="http://schemas.microsoft.com/office/drawing/2014/main" id="{26D1D1CE-A055-42BB-A2D6-D9EF50418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92" y="3147388"/>
                <a:ext cx="384433" cy="44788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bdélník 124">
                <a:extLst>
                  <a:ext uri="{FF2B5EF4-FFF2-40B4-BE49-F238E27FC236}">
                    <a16:creationId xmlns:a16="http://schemas.microsoft.com/office/drawing/2014/main" id="{C533172B-F09E-49E1-B05B-AD530549898A}"/>
                  </a:ext>
                </a:extLst>
              </p:cNvPr>
              <p:cNvSpPr/>
              <p:nvPr/>
            </p:nvSpPr>
            <p:spPr>
              <a:xfrm>
                <a:off x="8609518" y="2925668"/>
                <a:ext cx="654346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Obdélník 124">
                <a:extLst>
                  <a:ext uri="{FF2B5EF4-FFF2-40B4-BE49-F238E27FC236}">
                    <a16:creationId xmlns:a16="http://schemas.microsoft.com/office/drawing/2014/main" id="{C533172B-F09E-49E1-B05B-AD530549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518" y="2925668"/>
                <a:ext cx="654346" cy="307777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Přímá spojnice se šipkou 126">
            <a:extLst>
              <a:ext uri="{FF2B5EF4-FFF2-40B4-BE49-F238E27FC236}">
                <a16:creationId xmlns:a16="http://schemas.microsoft.com/office/drawing/2014/main" id="{30A4F0EC-BEDA-4F2D-B183-FAE345C7033D}"/>
              </a:ext>
            </a:extLst>
          </p:cNvPr>
          <p:cNvCxnSpPr>
            <a:stCxn id="124" idx="3"/>
            <a:endCxn id="125" idx="2"/>
          </p:cNvCxnSpPr>
          <p:nvPr/>
        </p:nvCxnSpPr>
        <p:spPr>
          <a:xfrm flipV="1">
            <a:off x="8695725" y="3233445"/>
            <a:ext cx="240966" cy="137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bdélník 127">
                <a:extLst>
                  <a:ext uri="{FF2B5EF4-FFF2-40B4-BE49-F238E27FC236}">
                    <a16:creationId xmlns:a16="http://schemas.microsoft.com/office/drawing/2014/main" id="{36F6D7E7-3501-42D3-9234-71EA56AB651E}"/>
                  </a:ext>
                </a:extLst>
              </p:cNvPr>
              <p:cNvSpPr/>
              <p:nvPr/>
            </p:nvSpPr>
            <p:spPr>
              <a:xfrm>
                <a:off x="9266679" y="4668111"/>
                <a:ext cx="384433" cy="4478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Obdélník 127">
                <a:extLst>
                  <a:ext uri="{FF2B5EF4-FFF2-40B4-BE49-F238E27FC236}">
                    <a16:creationId xmlns:a16="http://schemas.microsoft.com/office/drawing/2014/main" id="{36F6D7E7-3501-42D3-9234-71EA56AB6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679" y="4668111"/>
                <a:ext cx="384433" cy="44788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Obdélník 128">
                <a:extLst>
                  <a:ext uri="{FF2B5EF4-FFF2-40B4-BE49-F238E27FC236}">
                    <a16:creationId xmlns:a16="http://schemas.microsoft.com/office/drawing/2014/main" id="{E5F86425-20DE-40DD-B65A-479905253D46}"/>
                  </a:ext>
                </a:extLst>
              </p:cNvPr>
              <p:cNvSpPr/>
              <p:nvPr/>
            </p:nvSpPr>
            <p:spPr>
              <a:xfrm>
                <a:off x="9842077" y="4582403"/>
                <a:ext cx="425116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𝟑𝟓𝟑</m:t>
                      </m:r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9" name="Obdélník 128">
                <a:extLst>
                  <a:ext uri="{FF2B5EF4-FFF2-40B4-BE49-F238E27FC236}">
                    <a16:creationId xmlns:a16="http://schemas.microsoft.com/office/drawing/2014/main" id="{E5F86425-20DE-40DD-B65A-47990525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077" y="4582403"/>
                <a:ext cx="425116" cy="307777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Přímá spojnice se šipkou 130">
            <a:extLst>
              <a:ext uri="{FF2B5EF4-FFF2-40B4-BE49-F238E27FC236}">
                <a16:creationId xmlns:a16="http://schemas.microsoft.com/office/drawing/2014/main" id="{7912F945-E0E0-484A-845E-AE866FBC0794}"/>
              </a:ext>
            </a:extLst>
          </p:cNvPr>
          <p:cNvCxnSpPr>
            <a:cxnSpLocks/>
            <a:stCxn id="128" idx="3"/>
            <a:endCxn id="129" idx="1"/>
          </p:cNvCxnSpPr>
          <p:nvPr/>
        </p:nvCxnSpPr>
        <p:spPr>
          <a:xfrm flipV="1">
            <a:off x="9651112" y="4736292"/>
            <a:ext cx="190965" cy="155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Pravá složená závorka 135">
            <a:extLst>
              <a:ext uri="{FF2B5EF4-FFF2-40B4-BE49-F238E27FC236}">
                <a16:creationId xmlns:a16="http://schemas.microsoft.com/office/drawing/2014/main" id="{35DBEE0B-0B41-4B06-B791-B9E29204176D}"/>
              </a:ext>
            </a:extLst>
          </p:cNvPr>
          <p:cNvSpPr/>
          <p:nvPr/>
        </p:nvSpPr>
        <p:spPr>
          <a:xfrm>
            <a:off x="7686653" y="1115958"/>
            <a:ext cx="310721" cy="5033118"/>
          </a:xfrm>
          <a:prstGeom prst="rightBrace">
            <a:avLst>
              <a:gd name="adj1" fmla="val 159836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cxnSp>
        <p:nvCxnSpPr>
          <p:cNvPr id="139" name="Spojnice: zakřivená 138">
            <a:extLst>
              <a:ext uri="{FF2B5EF4-FFF2-40B4-BE49-F238E27FC236}">
                <a16:creationId xmlns:a16="http://schemas.microsoft.com/office/drawing/2014/main" id="{EE8FE1C4-2EA9-43D9-AA6C-89978040411A}"/>
              </a:ext>
            </a:extLst>
          </p:cNvPr>
          <p:cNvCxnSpPr>
            <a:cxnSpLocks/>
          </p:cNvCxnSpPr>
          <p:nvPr/>
        </p:nvCxnSpPr>
        <p:spPr>
          <a:xfrm flipV="1">
            <a:off x="2861514" y="4393752"/>
            <a:ext cx="436040" cy="297221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pojnice: zakřivená 142">
            <a:extLst>
              <a:ext uri="{FF2B5EF4-FFF2-40B4-BE49-F238E27FC236}">
                <a16:creationId xmlns:a16="http://schemas.microsoft.com/office/drawing/2014/main" id="{76EF4A84-665A-4BA5-8735-44F6CA1B0F3D}"/>
              </a:ext>
            </a:extLst>
          </p:cNvPr>
          <p:cNvCxnSpPr>
            <a:cxnSpLocks/>
          </p:cNvCxnSpPr>
          <p:nvPr/>
        </p:nvCxnSpPr>
        <p:spPr>
          <a:xfrm rot="10800000">
            <a:off x="2843012" y="4316312"/>
            <a:ext cx="440403" cy="34155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Obdélník 144">
                <a:extLst>
                  <a:ext uri="{FF2B5EF4-FFF2-40B4-BE49-F238E27FC236}">
                    <a16:creationId xmlns:a16="http://schemas.microsoft.com/office/drawing/2014/main" id="{D07285E3-3E20-492A-A2BA-F50E3377520C}"/>
                  </a:ext>
                </a:extLst>
              </p:cNvPr>
              <p:cNvSpPr/>
              <p:nvPr/>
            </p:nvSpPr>
            <p:spPr>
              <a:xfrm>
                <a:off x="2359930" y="4235106"/>
                <a:ext cx="1285737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5" name="Obdélník 144">
                <a:extLst>
                  <a:ext uri="{FF2B5EF4-FFF2-40B4-BE49-F238E27FC236}">
                    <a16:creationId xmlns:a16="http://schemas.microsoft.com/office/drawing/2014/main" id="{D07285E3-3E20-492A-A2BA-F50E33775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30" y="4235106"/>
                <a:ext cx="1285737" cy="533416"/>
              </a:xfrm>
              <a:prstGeom prst="rect">
                <a:avLst/>
              </a:prstGeom>
              <a:blipFill>
                <a:blip r:embed="rId53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bdélník 145">
                <a:extLst>
                  <a:ext uri="{FF2B5EF4-FFF2-40B4-BE49-F238E27FC236}">
                    <a16:creationId xmlns:a16="http://schemas.microsoft.com/office/drawing/2014/main" id="{A5E1356C-BF8C-4202-B5C3-845AD96F0F10}"/>
                  </a:ext>
                </a:extLst>
              </p:cNvPr>
              <p:cNvSpPr/>
              <p:nvPr/>
            </p:nvSpPr>
            <p:spPr>
              <a:xfrm>
                <a:off x="5156307" y="1100735"/>
                <a:ext cx="1922790" cy="321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6" name="Obdélník 145">
                <a:extLst>
                  <a:ext uri="{FF2B5EF4-FFF2-40B4-BE49-F238E27FC236}">
                    <a16:creationId xmlns:a16="http://schemas.microsoft.com/office/drawing/2014/main" id="{A5E1356C-BF8C-4202-B5C3-845AD96F0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307" y="1100735"/>
                <a:ext cx="1922790" cy="321627"/>
              </a:xfrm>
              <a:prstGeom prst="rect">
                <a:avLst/>
              </a:prstGeom>
              <a:blipFill>
                <a:blip r:embed="rId5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Obdélník 149">
                <a:extLst>
                  <a:ext uri="{FF2B5EF4-FFF2-40B4-BE49-F238E27FC236}">
                    <a16:creationId xmlns:a16="http://schemas.microsoft.com/office/drawing/2014/main" id="{04B182BF-DFE2-4BE7-8D44-11B190739B8E}"/>
                  </a:ext>
                </a:extLst>
              </p:cNvPr>
              <p:cNvSpPr/>
              <p:nvPr/>
            </p:nvSpPr>
            <p:spPr>
              <a:xfrm>
                <a:off x="5163670" y="1097168"/>
                <a:ext cx="1908612" cy="321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0" name="Obdélník 149">
                <a:extLst>
                  <a:ext uri="{FF2B5EF4-FFF2-40B4-BE49-F238E27FC236}">
                    <a16:creationId xmlns:a16="http://schemas.microsoft.com/office/drawing/2014/main" id="{04B182BF-DFE2-4BE7-8D44-11B190739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670" y="1097168"/>
                <a:ext cx="1908612" cy="321627"/>
              </a:xfrm>
              <a:prstGeom prst="rect">
                <a:avLst/>
              </a:prstGeom>
              <a:blipFill>
                <a:blip r:embed="rId55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bdélník 150">
                <a:extLst>
                  <a:ext uri="{FF2B5EF4-FFF2-40B4-BE49-F238E27FC236}">
                    <a16:creationId xmlns:a16="http://schemas.microsoft.com/office/drawing/2014/main" id="{B328B5EF-E84D-44A2-BAEE-DCF7AA150600}"/>
                  </a:ext>
                </a:extLst>
              </p:cNvPr>
              <p:cNvSpPr/>
              <p:nvPr/>
            </p:nvSpPr>
            <p:spPr>
              <a:xfrm>
                <a:off x="4120992" y="2411054"/>
                <a:ext cx="956544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51" name="Obdélník 150">
                <a:extLst>
                  <a:ext uri="{FF2B5EF4-FFF2-40B4-BE49-F238E27FC236}">
                    <a16:creationId xmlns:a16="http://schemas.microsoft.com/office/drawing/2014/main" id="{B328B5EF-E84D-44A2-BAEE-DCF7AA150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992" y="2411054"/>
                <a:ext cx="956544" cy="321627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bdélník 151">
                <a:extLst>
                  <a:ext uri="{FF2B5EF4-FFF2-40B4-BE49-F238E27FC236}">
                    <a16:creationId xmlns:a16="http://schemas.microsoft.com/office/drawing/2014/main" id="{9080C4D4-84EC-48B9-B726-635F31455BCE}"/>
                  </a:ext>
                </a:extLst>
              </p:cNvPr>
              <p:cNvSpPr/>
              <p:nvPr/>
            </p:nvSpPr>
            <p:spPr>
              <a:xfrm>
                <a:off x="6145407" y="2405157"/>
                <a:ext cx="954940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sz="1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" name="Obdélník 151">
                <a:extLst>
                  <a:ext uri="{FF2B5EF4-FFF2-40B4-BE49-F238E27FC236}">
                    <a16:creationId xmlns:a16="http://schemas.microsoft.com/office/drawing/2014/main" id="{9080C4D4-84EC-48B9-B726-635F31455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407" y="2405157"/>
                <a:ext cx="954940" cy="321627"/>
              </a:xfrm>
              <a:prstGeom prst="rect">
                <a:avLst/>
              </a:prstGeom>
              <a:blipFill>
                <a:blip r:embed="rId5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0FE96E7-ED35-4E60-A77C-30DD5B5F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5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6" grpId="0" animBg="1"/>
      <p:bldP spid="17" grpId="0"/>
      <p:bldP spid="20" grpId="0"/>
      <p:bldP spid="21" grpId="0"/>
      <p:bldP spid="22" grpId="0"/>
      <p:bldP spid="23" grpId="0"/>
      <p:bldP spid="24" grpId="0"/>
      <p:bldP spid="25" grpId="0"/>
      <p:bldP spid="30" grpId="0" animBg="1"/>
      <p:bldP spid="32" grpId="0"/>
      <p:bldP spid="32" grpId="1"/>
      <p:bldP spid="33" grpId="0"/>
      <p:bldP spid="42" grpId="0"/>
      <p:bldP spid="45" grpId="0"/>
      <p:bldP spid="45" grpId="1"/>
      <p:bldP spid="46" grpId="0"/>
      <p:bldP spid="47" grpId="0"/>
      <p:bldP spid="48" grpId="0" animBg="1"/>
      <p:bldP spid="49" grpId="0"/>
      <p:bldP spid="50" grpId="0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9" grpId="0"/>
      <p:bldP spid="71" grpId="0"/>
      <p:bldP spid="72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99" grpId="0" animBg="1"/>
      <p:bldP spid="100" grpId="0" animBg="1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15" grpId="0" animBg="1"/>
      <p:bldP spid="116" grpId="0" animBg="1"/>
      <p:bldP spid="117" grpId="0"/>
      <p:bldP spid="124" grpId="0"/>
      <p:bldP spid="125" grpId="0"/>
      <p:bldP spid="128" grpId="0"/>
      <p:bldP spid="129" grpId="0"/>
      <p:bldP spid="136" grpId="0" animBg="1"/>
      <p:bldP spid="145" grpId="0"/>
      <p:bldP spid="146" grpId="0"/>
      <p:bldP spid="146" grpId="1"/>
      <p:bldP spid="150" grpId="0"/>
      <p:bldP spid="151" grpId="0"/>
      <p:bldP spid="151" grpId="1"/>
      <p:bldP spid="152" grpId="0"/>
      <p:bldP spid="15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A969660-B8A4-4585-A68F-1D89ADCED02E}"/>
              </a:ext>
            </a:extLst>
          </p:cNvPr>
          <p:cNvSpPr/>
          <p:nvPr/>
        </p:nvSpPr>
        <p:spPr>
          <a:xfrm>
            <a:off x="4921287" y="89452"/>
            <a:ext cx="245368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b="1" dirty="0"/>
              <a:t>Mezinárodní ekonomie (Cv. 1.)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4E9036-788A-449C-9302-AD4EDB413F22}"/>
              </a:ext>
            </a:extLst>
          </p:cNvPr>
          <p:cNvSpPr txBox="1"/>
          <p:nvPr/>
        </p:nvSpPr>
        <p:spPr>
          <a:xfrm>
            <a:off x="53589" y="64081"/>
            <a:ext cx="2630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St.41./1.6. Příklady k řešení/č.p.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329628C-47F2-488D-8178-C3EA2F8C540A}"/>
                  </a:ext>
                </a:extLst>
              </p:cNvPr>
              <p:cNvSpPr/>
              <p:nvPr/>
            </p:nvSpPr>
            <p:spPr>
              <a:xfrm>
                <a:off x="206551" y="657724"/>
                <a:ext cx="4344429" cy="4281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cs-CZ" sz="1400" b="1" dirty="0">
                    <a:solidFill>
                      <a:prstClr val="black"/>
                    </a:solidFill>
                  </a:rPr>
                  <a:t>d)   jaký je optimální směnný poměr obou statků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cs-CZ" sz="1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329628C-47F2-488D-8178-C3EA2F8C5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1" y="657724"/>
                <a:ext cx="4344429" cy="428131"/>
              </a:xfrm>
              <a:prstGeom prst="rect">
                <a:avLst/>
              </a:prstGeom>
              <a:blipFill>
                <a:blip r:embed="rId2"/>
                <a:stretch>
                  <a:fillRect l="-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3088791B-EF36-4A8D-8400-8D7BA8601F71}"/>
              </a:ext>
            </a:extLst>
          </p:cNvPr>
          <p:cNvSpPr/>
          <p:nvPr/>
        </p:nvSpPr>
        <p:spPr>
          <a:xfrm>
            <a:off x="252585" y="1367360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Máme</a:t>
            </a:r>
            <a:r>
              <a:rPr lang="en-US" sz="1400" b="1" dirty="0"/>
              <a:t> </a:t>
            </a:r>
            <a:r>
              <a:rPr lang="cs-CZ" sz="1400" b="1" dirty="0"/>
              <a:t>dáno</a:t>
            </a:r>
            <a:r>
              <a:rPr lang="en-US" sz="1400" b="1" dirty="0"/>
              <a:t>:</a:t>
            </a:r>
            <a:endParaRPr lang="cs-CZ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5879A00-6EA7-4A54-B8E8-8966807785DF}"/>
                  </a:ext>
                </a:extLst>
              </p:cNvPr>
              <p:cNvSpPr txBox="1"/>
              <p:nvPr/>
            </p:nvSpPr>
            <p:spPr>
              <a:xfrm>
                <a:off x="471105" y="1813776"/>
                <a:ext cx="779188" cy="5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5879A00-6EA7-4A54-B8E8-896680778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5" y="1813776"/>
                <a:ext cx="779188" cy="530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DDFF847-7F4A-414F-A86C-F22911519559}"/>
                  </a:ext>
                </a:extLst>
              </p:cNvPr>
              <p:cNvSpPr/>
              <p:nvPr/>
            </p:nvSpPr>
            <p:spPr>
              <a:xfrm>
                <a:off x="471107" y="2460622"/>
                <a:ext cx="1081805" cy="44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𝟑𝟓𝟑</m:t>
                      </m:r>
                    </m:oMath>
                  </m:oMathPara>
                </a14:m>
                <a:endParaRPr lang="cs-CZ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DDFF847-7F4A-414F-A86C-F22911519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7" y="2460622"/>
                <a:ext cx="1081805" cy="447880"/>
              </a:xfrm>
              <a:prstGeom prst="rect">
                <a:avLst/>
              </a:prstGeom>
              <a:blipFill>
                <a:blip r:embed="rId4"/>
                <a:stretch>
                  <a:fillRect b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79519AFC-A35F-48C7-93D1-4A1FC3C807C0}"/>
                  </a:ext>
                </a:extLst>
              </p:cNvPr>
              <p:cNvSpPr/>
              <p:nvPr/>
            </p:nvSpPr>
            <p:spPr>
              <a:xfrm>
                <a:off x="471107" y="2981120"/>
                <a:ext cx="1161907" cy="44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cs-CZ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79519AFC-A35F-48C7-93D1-4A1FC3C80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7" y="2981120"/>
                <a:ext cx="1161907" cy="447880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oviční rámeček 10">
            <a:extLst>
              <a:ext uri="{FF2B5EF4-FFF2-40B4-BE49-F238E27FC236}">
                <a16:creationId xmlns:a16="http://schemas.microsoft.com/office/drawing/2014/main" id="{48908401-8F88-4211-B345-7B129260E01D}"/>
              </a:ext>
            </a:extLst>
          </p:cNvPr>
          <p:cNvSpPr/>
          <p:nvPr/>
        </p:nvSpPr>
        <p:spPr>
          <a:xfrm rot="10800000">
            <a:off x="471107" y="1750984"/>
            <a:ext cx="1236961" cy="1780491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40B8D91-038C-47C3-9B34-F8632C40A2F0}"/>
              </a:ext>
            </a:extLst>
          </p:cNvPr>
          <p:cNvSpPr/>
          <p:nvPr/>
        </p:nvSpPr>
        <p:spPr>
          <a:xfrm>
            <a:off x="1827857" y="1367359"/>
            <a:ext cx="1743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Rovnice pro výpočet: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09CD875-D85F-4F05-9610-BAF0712F4994}"/>
                  </a:ext>
                </a:extLst>
              </p:cNvPr>
              <p:cNvSpPr txBox="1"/>
              <p:nvPr/>
            </p:nvSpPr>
            <p:spPr>
              <a:xfrm>
                <a:off x="2212231" y="2419939"/>
                <a:ext cx="779188" cy="5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09CD875-D85F-4F05-9610-BAF0712F4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31" y="2419939"/>
                <a:ext cx="779188" cy="530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8D1420D-215D-43E7-803B-6EBBBE13C567}"/>
                  </a:ext>
                </a:extLst>
              </p:cNvPr>
              <p:cNvSpPr txBox="1"/>
              <p:nvPr/>
            </p:nvSpPr>
            <p:spPr>
              <a:xfrm>
                <a:off x="2117834" y="1826297"/>
                <a:ext cx="1033168" cy="438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8D1420D-215D-43E7-803B-6EBBBE13C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834" y="1826297"/>
                <a:ext cx="1033168" cy="438518"/>
              </a:xfrm>
              <a:prstGeom prst="rect">
                <a:avLst/>
              </a:prstGeom>
              <a:blipFill>
                <a:blip r:embed="rId7"/>
                <a:stretch>
                  <a:fillRect l="-3529" t="-1389" r="-1176"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ravá složená závorka 14">
            <a:extLst>
              <a:ext uri="{FF2B5EF4-FFF2-40B4-BE49-F238E27FC236}">
                <a16:creationId xmlns:a16="http://schemas.microsoft.com/office/drawing/2014/main" id="{958767AB-1C32-4377-836B-1BB6728302F8}"/>
              </a:ext>
            </a:extLst>
          </p:cNvPr>
          <p:cNvSpPr/>
          <p:nvPr/>
        </p:nvSpPr>
        <p:spPr>
          <a:xfrm>
            <a:off x="3174123" y="1790959"/>
            <a:ext cx="138207" cy="1117544"/>
          </a:xfrm>
          <a:prstGeom prst="rightBrace">
            <a:avLst>
              <a:gd name="adj1" fmla="val 4046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6F7D6A2-EC88-4F40-95F8-F8E282B41819}"/>
                  </a:ext>
                </a:extLst>
              </p:cNvPr>
              <p:cNvSpPr txBox="1"/>
              <p:nvPr/>
            </p:nvSpPr>
            <p:spPr>
              <a:xfrm>
                <a:off x="5816180" y="2242675"/>
                <a:ext cx="6136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𝟖𝟑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6F7D6A2-EC88-4F40-95F8-F8E282B4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180" y="2242675"/>
                <a:ext cx="613630" cy="215444"/>
              </a:xfrm>
              <a:prstGeom prst="rect">
                <a:avLst/>
              </a:prstGeom>
              <a:blipFill>
                <a:blip r:embed="rId8"/>
                <a:stretch>
                  <a:fillRect l="-1980" r="-4950" b="-5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BA45E3E8-CDC2-40CF-875A-D3E9210375F1}"/>
                  </a:ext>
                </a:extLst>
              </p:cNvPr>
              <p:cNvSpPr/>
              <p:nvPr/>
            </p:nvSpPr>
            <p:spPr>
              <a:xfrm>
                <a:off x="3394506" y="2079201"/>
                <a:ext cx="779188" cy="530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BA45E3E8-CDC2-40CF-875A-D3E921037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506" y="2079201"/>
                <a:ext cx="779188" cy="5308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4977F9F2-CDBA-4A57-9F7F-EDD0B510733F}"/>
                  </a:ext>
                </a:extLst>
              </p:cNvPr>
              <p:cNvSpPr/>
              <p:nvPr/>
            </p:nvSpPr>
            <p:spPr>
              <a:xfrm>
                <a:off x="3972446" y="2089116"/>
                <a:ext cx="788613" cy="530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4977F9F2-CDBA-4A57-9F7F-EDD0B5107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446" y="2089116"/>
                <a:ext cx="788613" cy="5308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F156A505-F347-4292-9692-B4ABAF6DC246}"/>
                  </a:ext>
                </a:extLst>
              </p:cNvPr>
              <p:cNvSpPr/>
              <p:nvPr/>
            </p:nvSpPr>
            <p:spPr>
              <a:xfrm>
                <a:off x="4586857" y="1981142"/>
                <a:ext cx="713272" cy="776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eqArr>
                                <m:eqArr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e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eqArr>
                                <m:eqArr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  <m:r>
                                    <a:rPr lang="cs-CZ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F156A505-F347-4292-9692-B4ABAF6DC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57" y="1981142"/>
                <a:ext cx="713272" cy="7766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FC2518BB-D36B-445C-87DD-7B70F2845B72}"/>
                  </a:ext>
                </a:extLst>
              </p:cNvPr>
              <p:cNvSpPr/>
              <p:nvPr/>
            </p:nvSpPr>
            <p:spPr>
              <a:xfrm>
                <a:off x="5096176" y="2079201"/>
                <a:ext cx="838883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𝟑𝟓𝟑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FC2518BB-D36B-445C-87DD-7B70F2845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76" y="2079201"/>
                <a:ext cx="838883" cy="49705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D8F986B-4EB6-4600-BA8E-8700B0D5CC28}"/>
                  </a:ext>
                </a:extLst>
              </p:cNvPr>
              <p:cNvSpPr txBox="1"/>
              <p:nvPr/>
            </p:nvSpPr>
            <p:spPr>
              <a:xfrm>
                <a:off x="488629" y="3630033"/>
                <a:ext cx="5952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D8F986B-4EB6-4600-BA8E-8700B0D5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9" y="3630033"/>
                <a:ext cx="59522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C93FE19C-D0C0-4A52-8D57-C305E0119CCA}"/>
                  </a:ext>
                </a:extLst>
              </p:cNvPr>
              <p:cNvSpPr/>
              <p:nvPr/>
            </p:nvSpPr>
            <p:spPr>
              <a:xfrm>
                <a:off x="346505" y="4036368"/>
                <a:ext cx="10468639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:r>
                  <a:rPr lang="en-US" sz="1400" b="1" dirty="0">
                    <a:solidFill>
                      <a:prstClr val="black"/>
                    </a:solidFill>
                  </a:rPr>
                  <a:t>e</a:t>
                </a:r>
                <a:r>
                  <a:rPr lang="cs-CZ" sz="1400" b="1" dirty="0">
                    <a:solidFill>
                      <a:prstClr val="black"/>
                    </a:solidFill>
                  </a:rPr>
                  <a:t>)   jaká situace by nastala, kdyby se ekonomika země </a:t>
                </a:r>
                <a14:m>
                  <m:oMath xmlns:m="http://schemas.openxmlformats.org/officeDocument/2006/math">
                    <m:r>
                      <a:rPr lang="cs-CZ" sz="1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cs-CZ" sz="1400" b="1" dirty="0">
                    <a:solidFill>
                      <a:prstClr val="black"/>
                    </a:solidFill>
                  </a:rPr>
                  <a:t> otevřela světovému trhu a směnný poměr obou statků by se odlišoval od poměru optimálního pro uzavřenou ekonomiku</a:t>
                </a:r>
              </a:p>
            </p:txBody>
          </p:sp>
        </mc:Choice>
        <mc:Fallback xmlns="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C93FE19C-D0C0-4A52-8D57-C305E0119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5" y="4036368"/>
                <a:ext cx="10468639" cy="523220"/>
              </a:xfrm>
              <a:prstGeom prst="rect">
                <a:avLst/>
              </a:prstGeom>
              <a:blipFill>
                <a:blip r:embed="rId14"/>
                <a:stretch>
                  <a:fillRect l="-116" t="-1136" b="-102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E9DA02A1-7E05-411F-8E65-15527D21C511}"/>
              </a:ext>
            </a:extLst>
          </p:cNvPr>
          <p:cNvSpPr txBox="1"/>
          <p:nvPr/>
        </p:nvSpPr>
        <p:spPr>
          <a:xfrm>
            <a:off x="390470" y="4925058"/>
            <a:ext cx="3565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FDD415-D685-483C-AE8D-A4D06A7A6040}"/>
              </a:ext>
            </a:extLst>
          </p:cNvPr>
          <p:cNvSpPr txBox="1"/>
          <p:nvPr/>
        </p:nvSpPr>
        <p:spPr>
          <a:xfrm>
            <a:off x="346505" y="5505971"/>
            <a:ext cx="313425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/>
                </a:solidFill>
              </a:rPr>
              <a:t>Změní se struktura produkce i spotřeby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780B85-A7A1-4A44-A474-9433255C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1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5" grpId="0" animBg="1"/>
      <p:bldP spid="2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62A96D4-5218-410D-B6E6-A5DD963EC648}"/>
              </a:ext>
            </a:extLst>
          </p:cNvPr>
          <p:cNvSpPr/>
          <p:nvPr/>
        </p:nvSpPr>
        <p:spPr>
          <a:xfrm>
            <a:off x="4921287" y="89452"/>
            <a:ext cx="24018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dirty="0"/>
              <a:t>Mezinárodní ekonomie (Cv. 1.)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E9712E60-A694-4689-969E-46E945E2B93F}"/>
                  </a:ext>
                </a:extLst>
              </p:cNvPr>
              <p:cNvSpPr txBox="1"/>
              <p:nvPr/>
            </p:nvSpPr>
            <p:spPr>
              <a:xfrm>
                <a:off x="319832" y="1783079"/>
                <a:ext cx="11552336" cy="262366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Země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sz="1400" dirty="0"/>
                  <a:t> s uzavřenou ekonomikou vyrábí dva statky. Produkční funkce k jejich výrobě jsou tyto: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cs-CZ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cs-CZ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cs-CZ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ox>
                      </m:e>
                    </m:rad>
                  </m:oMath>
                </a14:m>
                <a:r>
                  <a:rPr lang="cs-CZ" sz="1400" dirty="0"/>
                  <a:t>,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b>
                          <m:sSubPr>
                            <m:ctrlPr>
                              <a:rPr lang="cs-CZ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cs-CZ" sz="14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400" dirty="0"/>
                  <a:t> odpovídají množství pracovníků využívaných v procesu výroby prvního a druhého statku. Celkové množství pracovníků v dané ekonomice odpovídá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 000 000</m:t>
                    </m:r>
                  </m:oMath>
                </a14:m>
                <a:r>
                  <a:rPr lang="cs-CZ" sz="1400" dirty="0"/>
                  <a:t>. Preference obyvatelstva mezi uvažované dva statky lze vyjádřit prostřednictvím funkce celkového užitku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𝑇𝑈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=329</m:t>
                    </m:r>
                    <m:sSub>
                      <m:sSubPr>
                        <m:ctrlPr>
                          <a:rPr lang="cs-CZ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400" dirty="0"/>
                  <a:t>.</a:t>
                </a:r>
              </a:p>
              <a:p>
                <a:r>
                  <a:rPr lang="cs-CZ" sz="1400" dirty="0"/>
                  <a:t>Zjistěte: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cs-CZ" sz="1400" dirty="0"/>
                  <a:t>rovnici hranice výrobních možností země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cs-CZ" sz="1400" dirty="0"/>
              </a:p>
              <a:p>
                <a:pPr marL="342900" indent="-342900">
                  <a:buFont typeface="+mj-lt"/>
                  <a:buAutoNum type="alphaLcParenR"/>
                </a:pPr>
                <a:r>
                  <a:rPr lang="cs-CZ" sz="1400" dirty="0"/>
                  <a:t>jaké maximální množství statku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400" dirty="0"/>
                  <a:t> může země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400" dirty="0"/>
                  <a:t> vyrobit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cs-CZ" sz="1400" dirty="0"/>
                  <a:t>jaké je optimální množství statků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400" dirty="0"/>
                  <a:t> z hlediska výroby i spotřeby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cs-CZ" sz="1400" dirty="0"/>
                  <a:t>jaký je optimální směnný poměr obou statků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cs-CZ" sz="1400" dirty="0"/>
              </a:p>
              <a:p>
                <a:pPr marL="342900" indent="-342900">
                  <a:buFont typeface="+mj-lt"/>
                  <a:buAutoNum type="alphaLcParenR"/>
                </a:pPr>
                <a:r>
                  <a:rPr lang="cs-CZ" sz="1400" dirty="0"/>
                  <a:t>jaká situace by nastala, kdyby se ekonomika země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400" dirty="0"/>
                  <a:t> otevřela světovému trhu a směnný poměr obou statků by se odlišoval od poměru optimálního pro uzavřenou ekonomiku</a:t>
                </a:r>
              </a:p>
              <a:p>
                <a:endParaRPr lang="cs-CZ" sz="14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E9712E60-A694-4689-969E-46E945E2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2" y="1783079"/>
                <a:ext cx="11552336" cy="2623667"/>
              </a:xfrm>
              <a:prstGeom prst="rect">
                <a:avLst/>
              </a:prstGeom>
              <a:blipFill>
                <a:blip r:embed="rId2"/>
                <a:stretch>
                  <a:fillRect l="-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0D50ABE5-F127-4A25-A585-936662BD6FF1}"/>
              </a:ext>
            </a:extLst>
          </p:cNvPr>
          <p:cNvSpPr txBox="1"/>
          <p:nvPr/>
        </p:nvSpPr>
        <p:spPr>
          <a:xfrm>
            <a:off x="53589" y="64081"/>
            <a:ext cx="2630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St.41./1.6. Příklady k řešení/č.p. 2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EC11A8-1DF6-408B-A56F-16B61B6D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93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8F4E0E4-D8B7-4639-9012-E0397785AA38}"/>
              </a:ext>
            </a:extLst>
          </p:cNvPr>
          <p:cNvSpPr/>
          <p:nvPr/>
        </p:nvSpPr>
        <p:spPr>
          <a:xfrm>
            <a:off x="4921287" y="89452"/>
            <a:ext cx="24018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dirty="0"/>
              <a:t>Mezinárodní ekonomie (Cv. 1.)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320F093-BD65-47BA-9A5F-198893F510F9}"/>
                  </a:ext>
                </a:extLst>
              </p:cNvPr>
              <p:cNvSpPr/>
              <p:nvPr/>
            </p:nvSpPr>
            <p:spPr>
              <a:xfrm>
                <a:off x="261785" y="563778"/>
                <a:ext cx="3642407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:r>
                  <a:rPr lang="cs-CZ" sz="1400" dirty="0"/>
                  <a:t>rovnici hranice výrobních možností země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320F093-BD65-47BA-9A5F-198893F51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5" y="563778"/>
                <a:ext cx="3642407" cy="307777"/>
              </a:xfrm>
              <a:prstGeom prst="rect">
                <a:avLst/>
              </a:prstGeom>
              <a:blipFill>
                <a:blip r:embed="rId2"/>
                <a:stretch>
                  <a:fillRect l="-501" t="-3774" b="-169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F85DDD66-C4B6-45DA-BE6F-8ACB69307438}"/>
              </a:ext>
            </a:extLst>
          </p:cNvPr>
          <p:cNvSpPr/>
          <p:nvPr/>
        </p:nvSpPr>
        <p:spPr>
          <a:xfrm>
            <a:off x="387815" y="1040454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Máme</a:t>
            </a:r>
            <a:r>
              <a:rPr lang="en-US" sz="1400" dirty="0"/>
              <a:t> </a:t>
            </a:r>
            <a:r>
              <a:rPr lang="cs-CZ" sz="1400" dirty="0"/>
              <a:t>dáno</a:t>
            </a:r>
            <a:r>
              <a:rPr lang="en-US" sz="1400" dirty="0"/>
              <a:t>:</a:t>
            </a:r>
            <a:endParaRPr lang="cs-CZ" sz="1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F295846-80D4-46ED-B813-E596FAAEDBC2}"/>
              </a:ext>
            </a:extLst>
          </p:cNvPr>
          <p:cNvSpPr/>
          <p:nvPr/>
        </p:nvSpPr>
        <p:spPr>
          <a:xfrm>
            <a:off x="2010055" y="1040453"/>
            <a:ext cx="1622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Vzorec pro výpočet: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7FEC6305-6F72-4503-AC34-11A7438766B2}"/>
                  </a:ext>
                </a:extLst>
              </p:cNvPr>
              <p:cNvSpPr/>
              <p:nvPr/>
            </p:nvSpPr>
            <p:spPr>
              <a:xfrm>
                <a:off x="452031" y="1576826"/>
                <a:ext cx="5805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7FEC6305-6F72-4503-AC34-11A743876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1" y="1576826"/>
                <a:ext cx="580544" cy="307777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60906163-51DF-457F-9999-80E58FC3A322}"/>
                  </a:ext>
                </a:extLst>
              </p:cNvPr>
              <p:cNvSpPr/>
              <p:nvPr/>
            </p:nvSpPr>
            <p:spPr>
              <a:xfrm>
                <a:off x="461746" y="1969252"/>
                <a:ext cx="1046247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60906163-51DF-457F-9999-80E58FC3A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46" y="1969252"/>
                <a:ext cx="1046247" cy="353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9647959-DEE2-45A7-AD53-464F4EE1ADA0}"/>
                  </a:ext>
                </a:extLst>
              </p:cNvPr>
              <p:cNvSpPr txBox="1"/>
              <p:nvPr/>
            </p:nvSpPr>
            <p:spPr>
              <a:xfrm>
                <a:off x="562928" y="2877629"/>
                <a:ext cx="10700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=6000000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9647959-DEE2-45A7-AD53-464F4EE1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8" y="2877629"/>
                <a:ext cx="1070037" cy="215444"/>
              </a:xfrm>
              <a:prstGeom prst="rect">
                <a:avLst/>
              </a:prstGeom>
              <a:blipFill>
                <a:blip r:embed="rId5"/>
                <a:stretch>
                  <a:fillRect l="-3409" r="-2273" b="-5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5674245-E90A-47A1-A47A-4B600DA8DFB4}"/>
                  </a:ext>
                </a:extLst>
              </p:cNvPr>
              <p:cNvSpPr txBox="1"/>
              <p:nvPr/>
            </p:nvSpPr>
            <p:spPr>
              <a:xfrm>
                <a:off x="561325" y="2447681"/>
                <a:ext cx="9425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5674245-E90A-47A1-A47A-4B600DA8D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5" y="2447681"/>
                <a:ext cx="942501" cy="215444"/>
              </a:xfrm>
              <a:prstGeom prst="rect">
                <a:avLst/>
              </a:prstGeom>
              <a:blipFill>
                <a:blip r:embed="rId6"/>
                <a:stretch>
                  <a:fillRect l="-3871" r="-2581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DB62B621-AAC9-4808-8B2B-AA00BF8449E7}"/>
                  </a:ext>
                </a:extLst>
              </p:cNvPr>
              <p:cNvSpPr/>
              <p:nvPr/>
            </p:nvSpPr>
            <p:spPr>
              <a:xfrm>
                <a:off x="461746" y="3275111"/>
                <a:ext cx="13383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𝑇𝑈</m:t>
                      </m:r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=329</m:t>
                      </m:r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DB62B621-AAC9-4808-8B2B-AA00BF844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46" y="3275111"/>
                <a:ext cx="133838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oviční rámeček 12">
            <a:extLst>
              <a:ext uri="{FF2B5EF4-FFF2-40B4-BE49-F238E27FC236}">
                <a16:creationId xmlns:a16="http://schemas.microsoft.com/office/drawing/2014/main" id="{430272D6-57ED-4E58-9F9D-7600B830562F}"/>
              </a:ext>
            </a:extLst>
          </p:cNvPr>
          <p:cNvSpPr/>
          <p:nvPr/>
        </p:nvSpPr>
        <p:spPr>
          <a:xfrm rot="10800000">
            <a:off x="561324" y="1418741"/>
            <a:ext cx="1253626" cy="2248761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46CD4CB9-06BA-475E-B603-EF6616453750}"/>
                  </a:ext>
                </a:extLst>
              </p:cNvPr>
              <p:cNvSpPr txBox="1"/>
              <p:nvPr/>
            </p:nvSpPr>
            <p:spPr>
              <a:xfrm>
                <a:off x="2343546" y="1481014"/>
                <a:ext cx="942501" cy="2154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46CD4CB9-06BA-475E-B603-EF66164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546" y="1481014"/>
                <a:ext cx="942501" cy="215444"/>
              </a:xfrm>
              <a:prstGeom prst="rect">
                <a:avLst/>
              </a:prstGeom>
              <a:blipFill>
                <a:blip r:embed="rId8"/>
                <a:stretch>
                  <a:fillRect l="-3185" r="-1911" b="-10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232E69C5-F3E9-43A6-9A46-6953CEF91E7A}"/>
                  </a:ext>
                </a:extLst>
              </p:cNvPr>
              <p:cNvSpPr/>
              <p:nvPr/>
            </p:nvSpPr>
            <p:spPr>
              <a:xfrm>
                <a:off x="1995115" y="2224926"/>
                <a:ext cx="5805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232E69C5-F3E9-43A6-9A46-6953CEF91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15" y="2224926"/>
                <a:ext cx="580544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31A2525-5EFE-4A89-8ACA-FC00F43AAF14}"/>
                  </a:ext>
                </a:extLst>
              </p:cNvPr>
              <p:cNvSpPr txBox="1"/>
              <p:nvPr/>
            </p:nvSpPr>
            <p:spPr>
              <a:xfrm>
                <a:off x="2098842" y="2807158"/>
                <a:ext cx="409023" cy="2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31A2525-5EFE-4A89-8ACA-FC00F43A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842" y="2807158"/>
                <a:ext cx="409023" cy="217880"/>
              </a:xfrm>
              <a:prstGeom prst="rect">
                <a:avLst/>
              </a:prstGeom>
              <a:blipFill>
                <a:blip r:embed="rId10"/>
                <a:stretch>
                  <a:fillRect l="-10448" r="-5970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ECB0215E-4DE9-4E4D-A8A4-82E31DA0FADA}"/>
                  </a:ext>
                </a:extLst>
              </p:cNvPr>
              <p:cNvSpPr/>
              <p:nvPr/>
            </p:nvSpPr>
            <p:spPr>
              <a:xfrm>
                <a:off x="2355830" y="2188615"/>
                <a:ext cx="614207" cy="340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cs-CZ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cs-CZ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ox>
                        </m:e>
                      </m:ra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ECB0215E-4DE9-4E4D-A8A4-82E31DA0F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30" y="2188615"/>
                <a:ext cx="614207" cy="340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8DCEBA5C-C0D2-405D-82B0-B9ECB6E7E79C}"/>
                  </a:ext>
                </a:extLst>
              </p:cNvPr>
              <p:cNvSpPr txBox="1"/>
              <p:nvPr/>
            </p:nvSpPr>
            <p:spPr>
              <a:xfrm>
                <a:off x="2058811" y="3297508"/>
                <a:ext cx="3994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8DCEBA5C-C0D2-405D-82B0-B9ECB6E7E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811" y="3297508"/>
                <a:ext cx="399405" cy="215444"/>
              </a:xfrm>
              <a:prstGeom prst="rect">
                <a:avLst/>
              </a:prstGeom>
              <a:blipFill>
                <a:blip r:embed="rId12"/>
                <a:stretch>
                  <a:fillRect l="-10769" r="-4615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DB9D503D-C857-4BC9-B493-1D3F57D9C9E4}"/>
                  </a:ext>
                </a:extLst>
              </p:cNvPr>
              <p:cNvSpPr/>
              <p:nvPr/>
            </p:nvSpPr>
            <p:spPr>
              <a:xfrm>
                <a:off x="821384" y="1535088"/>
                <a:ext cx="614207" cy="340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cs-CZ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cs-CZ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ox>
                        </m:e>
                      </m:ra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DB9D503D-C857-4BC9-B493-1D3F57D9C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84" y="1535088"/>
                <a:ext cx="614207" cy="3406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606D5344-42D4-4FE0-A03F-598531EF57B2}"/>
                  </a:ext>
                </a:extLst>
              </p:cNvPr>
              <p:cNvSpPr/>
              <p:nvPr/>
            </p:nvSpPr>
            <p:spPr>
              <a:xfrm>
                <a:off x="2415783" y="2757716"/>
                <a:ext cx="5030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606D5344-42D4-4FE0-A03F-598531EF5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83" y="2757716"/>
                <a:ext cx="50308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AADCAF8C-6389-49C2-AFE3-0A09A4AE5E8C}"/>
                  </a:ext>
                </a:extLst>
              </p:cNvPr>
              <p:cNvSpPr/>
              <p:nvPr/>
            </p:nvSpPr>
            <p:spPr>
              <a:xfrm>
                <a:off x="2366516" y="3098920"/>
                <a:ext cx="409151" cy="527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AADCAF8C-6389-49C2-AFE3-0A09A4AE5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16" y="3098920"/>
                <a:ext cx="409151" cy="52770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85421462-D7DC-4FB1-A268-EF6435680567}"/>
                  </a:ext>
                </a:extLst>
              </p:cNvPr>
              <p:cNvSpPr txBox="1"/>
              <p:nvPr/>
            </p:nvSpPr>
            <p:spPr>
              <a:xfrm>
                <a:off x="3010063" y="2288389"/>
                <a:ext cx="4000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85421462-D7DC-4FB1-A268-EF6435680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063" y="2288389"/>
                <a:ext cx="400046" cy="215444"/>
              </a:xfrm>
              <a:prstGeom prst="rect">
                <a:avLst/>
              </a:prstGeom>
              <a:blipFill>
                <a:blip r:embed="rId16"/>
                <a:stretch>
                  <a:fillRect l="-12308" r="-4615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03964D19-B50D-4A2F-B799-7493D2B2D5AB}"/>
                  </a:ext>
                </a:extLst>
              </p:cNvPr>
              <p:cNvSpPr/>
              <p:nvPr/>
            </p:nvSpPr>
            <p:spPr>
              <a:xfrm>
                <a:off x="3304192" y="2182001"/>
                <a:ext cx="636392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03964D19-B50D-4A2F-B799-7493D2B2D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192" y="2182001"/>
                <a:ext cx="636392" cy="3532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DF8DC0A3-627E-4E18-A588-35A940CF2C35}"/>
                  </a:ext>
                </a:extLst>
              </p:cNvPr>
              <p:cNvSpPr txBox="1"/>
              <p:nvPr/>
            </p:nvSpPr>
            <p:spPr>
              <a:xfrm>
                <a:off x="3001087" y="2692146"/>
                <a:ext cx="409022" cy="218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DF8DC0A3-627E-4E18-A588-35A940CF2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087" y="2692146"/>
                <a:ext cx="409022" cy="218265"/>
              </a:xfrm>
              <a:prstGeom prst="rect">
                <a:avLst/>
              </a:prstGeom>
              <a:blipFill>
                <a:blip r:embed="rId18"/>
                <a:stretch>
                  <a:fillRect l="-10448" r="-5970" b="-25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79548DD8-76E3-47DB-B057-22D1F61F324E}"/>
                  </a:ext>
                </a:extLst>
              </p:cNvPr>
              <p:cNvSpPr/>
              <p:nvPr/>
            </p:nvSpPr>
            <p:spPr>
              <a:xfrm>
                <a:off x="3312262" y="2655514"/>
                <a:ext cx="5030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79548DD8-76E3-47DB-B057-22D1F61F3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262" y="2655514"/>
                <a:ext cx="503086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8A22425-E40C-430F-9F80-E72CEB807FE3}"/>
                  </a:ext>
                </a:extLst>
              </p:cNvPr>
              <p:cNvSpPr txBox="1"/>
              <p:nvPr/>
            </p:nvSpPr>
            <p:spPr>
              <a:xfrm>
                <a:off x="3027893" y="3114972"/>
                <a:ext cx="4035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8A22425-E40C-430F-9F80-E72CEB807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893" y="3114972"/>
                <a:ext cx="403572" cy="215444"/>
              </a:xfrm>
              <a:prstGeom prst="rect">
                <a:avLst/>
              </a:prstGeom>
              <a:blipFill>
                <a:blip r:embed="rId20"/>
                <a:stretch>
                  <a:fillRect l="-9091" r="-4545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DDB15A50-6FF9-4CAB-8C3D-D2EC93780CA2}"/>
                  </a:ext>
                </a:extLst>
              </p:cNvPr>
              <p:cNvSpPr/>
              <p:nvPr/>
            </p:nvSpPr>
            <p:spPr>
              <a:xfrm>
                <a:off x="3336951" y="2925826"/>
                <a:ext cx="409151" cy="526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DDB15A50-6FF9-4CAB-8C3D-D2EC93780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1" y="2925826"/>
                <a:ext cx="409151" cy="526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AEF6A4F-AAAE-4E62-9CC0-98AA14DD6689}"/>
                  </a:ext>
                </a:extLst>
              </p:cNvPr>
              <p:cNvSpPr txBox="1"/>
              <p:nvPr/>
            </p:nvSpPr>
            <p:spPr>
              <a:xfrm>
                <a:off x="1815532" y="5676559"/>
                <a:ext cx="1468094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36000000−2</m:t>
                          </m:r>
                          <m:sSubSup>
                            <m:sSub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AEF6A4F-AAAE-4E62-9CC0-98AA14DD6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32" y="5676559"/>
                <a:ext cx="1468094" cy="438390"/>
              </a:xfrm>
              <a:prstGeom prst="rect">
                <a:avLst/>
              </a:prstGeom>
              <a:blipFill>
                <a:blip r:embed="rId22"/>
                <a:stretch>
                  <a:fillRect r="-4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oloviční rámeček 28">
            <a:extLst>
              <a:ext uri="{FF2B5EF4-FFF2-40B4-BE49-F238E27FC236}">
                <a16:creationId xmlns:a16="http://schemas.microsoft.com/office/drawing/2014/main" id="{0EFD8AED-8C28-4550-B78C-F2B226818789}"/>
              </a:ext>
            </a:extLst>
          </p:cNvPr>
          <p:cNvSpPr/>
          <p:nvPr/>
        </p:nvSpPr>
        <p:spPr>
          <a:xfrm rot="10800000">
            <a:off x="2082990" y="2096055"/>
            <a:ext cx="817036" cy="1571482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Poloviční rámeček 29">
            <a:extLst>
              <a:ext uri="{FF2B5EF4-FFF2-40B4-BE49-F238E27FC236}">
                <a16:creationId xmlns:a16="http://schemas.microsoft.com/office/drawing/2014/main" id="{349A9A4C-4599-4166-8046-4416A3EB8900}"/>
              </a:ext>
            </a:extLst>
          </p:cNvPr>
          <p:cNvSpPr/>
          <p:nvPr/>
        </p:nvSpPr>
        <p:spPr>
          <a:xfrm rot="10800000">
            <a:off x="3045842" y="2096055"/>
            <a:ext cx="905918" cy="1399756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F10FA227-2411-470C-9335-C42CAEB63B30}"/>
                  </a:ext>
                </a:extLst>
              </p:cNvPr>
              <p:cNvSpPr/>
              <p:nvPr/>
            </p:nvSpPr>
            <p:spPr>
              <a:xfrm>
                <a:off x="1471416" y="3790484"/>
                <a:ext cx="583686" cy="527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F10FA227-2411-470C-9335-C42CAEB63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416" y="3790484"/>
                <a:ext cx="583686" cy="52770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48366044-DF2B-4661-9AB0-94F4E5123E14}"/>
                  </a:ext>
                </a:extLst>
              </p:cNvPr>
              <p:cNvSpPr/>
              <p:nvPr/>
            </p:nvSpPr>
            <p:spPr>
              <a:xfrm>
                <a:off x="1892790" y="3796366"/>
                <a:ext cx="593688" cy="526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48366044-DF2B-4661-9AB0-94F4E5123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790" y="3796366"/>
                <a:ext cx="593688" cy="526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541B3E32-E7BE-4170-96D1-E8DEA1CC9777}"/>
                  </a:ext>
                </a:extLst>
              </p:cNvPr>
              <p:cNvSpPr/>
              <p:nvPr/>
            </p:nvSpPr>
            <p:spPr>
              <a:xfrm>
                <a:off x="2310307" y="3943369"/>
                <a:ext cx="84375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541B3E32-E7BE-4170-96D1-E8DEA1CC9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307" y="3943369"/>
                <a:ext cx="843757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E29A924B-F9FF-4A65-A50B-6BF42728C8C0}"/>
                  </a:ext>
                </a:extLst>
              </p:cNvPr>
              <p:cNvSpPr/>
              <p:nvPr/>
            </p:nvSpPr>
            <p:spPr>
              <a:xfrm>
                <a:off x="1485051" y="4262712"/>
                <a:ext cx="849400" cy="527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E29A924B-F9FF-4A65-A50B-6BF42728C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51" y="4262712"/>
                <a:ext cx="849400" cy="52770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6AC0D478-E93C-468B-BD50-7C7EFBFC2F33}"/>
                  </a:ext>
                </a:extLst>
              </p:cNvPr>
              <p:cNvSpPr/>
              <p:nvPr/>
            </p:nvSpPr>
            <p:spPr>
              <a:xfrm>
                <a:off x="2144803" y="4257077"/>
                <a:ext cx="843757" cy="526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6AC0D478-E93C-468B-BD50-7C7EFBFC2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803" y="4257077"/>
                <a:ext cx="843757" cy="526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5548FE10-6871-448B-8B6F-93E078B5E725}"/>
                  </a:ext>
                </a:extLst>
              </p:cNvPr>
              <p:cNvSpPr/>
              <p:nvPr/>
            </p:nvSpPr>
            <p:spPr>
              <a:xfrm>
                <a:off x="2820959" y="4394751"/>
                <a:ext cx="113641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5548FE10-6871-448B-8B6F-93E078B5E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59" y="4394751"/>
                <a:ext cx="1136418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12786380-355A-4A99-A880-088D947D0469}"/>
                  </a:ext>
                </a:extLst>
              </p:cNvPr>
              <p:cNvSpPr/>
              <p:nvPr/>
            </p:nvSpPr>
            <p:spPr>
              <a:xfrm>
                <a:off x="1372030" y="4892500"/>
                <a:ext cx="683072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12786380-355A-4A99-A880-088D947D0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30" y="4892500"/>
                <a:ext cx="683072" cy="310213"/>
              </a:xfrm>
              <a:prstGeom prst="rect">
                <a:avLst/>
              </a:prstGeom>
              <a:blipFill>
                <a:blip r:embed="rId2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2153449D-FE53-4FFC-A7E3-5F9F6A828446}"/>
                  </a:ext>
                </a:extLst>
              </p:cNvPr>
              <p:cNvSpPr/>
              <p:nvPr/>
            </p:nvSpPr>
            <p:spPr>
              <a:xfrm>
                <a:off x="1862999" y="4871157"/>
                <a:ext cx="593688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2153449D-FE53-4FFC-A7E3-5F9F6A828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999" y="4871157"/>
                <a:ext cx="593688" cy="310598"/>
              </a:xfrm>
              <a:prstGeom prst="rect">
                <a:avLst/>
              </a:prstGeom>
              <a:blipFill>
                <a:blip r:embed="rId3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33238262-182B-4D7B-89C3-5016B8DFC0C0}"/>
                  </a:ext>
                </a:extLst>
              </p:cNvPr>
              <p:cNvSpPr/>
              <p:nvPr/>
            </p:nvSpPr>
            <p:spPr>
              <a:xfrm>
                <a:off x="2319648" y="4861815"/>
                <a:ext cx="8576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33238262-182B-4D7B-89C3-5016B8DFC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48" y="4861815"/>
                <a:ext cx="857641" cy="307777"/>
              </a:xfrm>
              <a:prstGeom prst="rect">
                <a:avLst/>
              </a:prstGeom>
              <a:blipFill>
                <a:blip r:embed="rId31"/>
                <a:stretch>
                  <a:fillRect r="-9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01B52163-8132-4979-8CA0-2313E5481927}"/>
                  </a:ext>
                </a:extLst>
              </p:cNvPr>
              <p:cNvSpPr/>
              <p:nvPr/>
            </p:nvSpPr>
            <p:spPr>
              <a:xfrm>
                <a:off x="1356104" y="5295247"/>
                <a:ext cx="593688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01B52163-8132-4979-8CA0-2313E5481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04" y="5295247"/>
                <a:ext cx="593688" cy="310598"/>
              </a:xfrm>
              <a:prstGeom prst="rect">
                <a:avLst/>
              </a:prstGeom>
              <a:blipFill>
                <a:blip r:embed="rId3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86C119A3-F7C9-4D4F-BDF3-33B6AD4FC29A}"/>
                  </a:ext>
                </a:extLst>
              </p:cNvPr>
              <p:cNvSpPr/>
              <p:nvPr/>
            </p:nvSpPr>
            <p:spPr>
              <a:xfrm>
                <a:off x="1770003" y="5292574"/>
                <a:ext cx="10198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86C119A3-F7C9-4D4F-BDF3-33B6AD4FC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03" y="5292574"/>
                <a:ext cx="1019831" cy="30777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227C102F-3EEC-4ACB-B03F-2EC3827742A0}"/>
                  </a:ext>
                </a:extLst>
              </p:cNvPr>
              <p:cNvSpPr/>
              <p:nvPr/>
            </p:nvSpPr>
            <p:spPr>
              <a:xfrm>
                <a:off x="2592885" y="5280394"/>
                <a:ext cx="643189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227C102F-3EEC-4ACB-B03F-2EC382774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885" y="5280394"/>
                <a:ext cx="643189" cy="310213"/>
              </a:xfrm>
              <a:prstGeom prst="rect">
                <a:avLst/>
              </a:prstGeom>
              <a:blipFill>
                <a:blip r:embed="rId3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BF4B9585-A4A3-4243-9AE5-A899C4010B75}"/>
                  </a:ext>
                </a:extLst>
              </p:cNvPr>
              <p:cNvSpPr/>
              <p:nvPr/>
            </p:nvSpPr>
            <p:spPr>
              <a:xfrm>
                <a:off x="1365505" y="5735991"/>
                <a:ext cx="5847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BF4B9585-A4A3-4243-9AE5-A899C4010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05" y="5735991"/>
                <a:ext cx="584711" cy="307777"/>
              </a:xfrm>
              <a:prstGeom prst="rect">
                <a:avLst/>
              </a:prstGeom>
              <a:blipFill>
                <a:blip r:embed="rId3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EFBFD217-190C-4D45-9B71-303ACB90C855}"/>
                  </a:ext>
                </a:extLst>
              </p:cNvPr>
              <p:cNvSpPr txBox="1"/>
              <p:nvPr/>
            </p:nvSpPr>
            <p:spPr>
              <a:xfrm>
                <a:off x="836884" y="5802578"/>
                <a:ext cx="5656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𝐻𝑉𝑀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EFBFD217-190C-4D45-9B71-303ACB90C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84" y="5802578"/>
                <a:ext cx="565668" cy="215444"/>
              </a:xfrm>
              <a:prstGeom prst="rect">
                <a:avLst/>
              </a:prstGeom>
              <a:blipFill>
                <a:blip r:embed="rId36"/>
                <a:stretch>
                  <a:fillRect l="-6452" r="-3226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656DC3E5-DD32-41CA-9305-E3D9022E7D48}"/>
              </a:ext>
            </a:extLst>
          </p:cNvPr>
          <p:cNvCxnSpPr>
            <a:cxnSpLocks/>
          </p:cNvCxnSpPr>
          <p:nvPr/>
        </p:nvCxnSpPr>
        <p:spPr>
          <a:xfrm>
            <a:off x="836883" y="6190563"/>
            <a:ext cx="25000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90AB2187-6765-4DE9-A8A4-422F6B7EC019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1503826" y="1588736"/>
            <a:ext cx="839720" cy="96666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oviční rámeček 46">
            <a:extLst>
              <a:ext uri="{FF2B5EF4-FFF2-40B4-BE49-F238E27FC236}">
                <a16:creationId xmlns:a16="http://schemas.microsoft.com/office/drawing/2014/main" id="{4A433848-6094-4D97-8635-76CB7675C392}"/>
              </a:ext>
            </a:extLst>
          </p:cNvPr>
          <p:cNvSpPr/>
          <p:nvPr/>
        </p:nvSpPr>
        <p:spPr>
          <a:xfrm rot="10800000">
            <a:off x="836884" y="3852972"/>
            <a:ext cx="3133944" cy="267016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56F12996-8287-4B1A-A910-E35C79AA2337}"/>
                  </a:ext>
                </a:extLst>
              </p:cNvPr>
              <p:cNvSpPr/>
              <p:nvPr/>
            </p:nvSpPr>
            <p:spPr>
              <a:xfrm>
                <a:off x="4161257" y="565489"/>
                <a:ext cx="4925003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/>
                <a:r>
                  <a:rPr lang="cs-CZ" sz="1400" dirty="0">
                    <a:solidFill>
                      <a:prstClr val="black"/>
                    </a:solidFill>
                  </a:rPr>
                  <a:t>b)     jaké maximální množství statku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prstClr val="black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prstClr val="black"/>
                    </a:solidFill>
                  </a:rPr>
                  <a:t> může země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sz="1400" dirty="0">
                    <a:solidFill>
                      <a:prstClr val="black"/>
                    </a:solidFill>
                  </a:rPr>
                  <a:t> vyrobit</a:t>
                </a:r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56F12996-8287-4B1A-A910-E35C79AA2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57" y="565489"/>
                <a:ext cx="4925003" cy="307777"/>
              </a:xfrm>
              <a:prstGeom prst="rect">
                <a:avLst/>
              </a:prstGeom>
              <a:blipFill>
                <a:blip r:embed="rId37"/>
                <a:stretch>
                  <a:fillRect l="-247" t="-1923" b="-17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bdélník 48">
            <a:extLst>
              <a:ext uri="{FF2B5EF4-FFF2-40B4-BE49-F238E27FC236}">
                <a16:creationId xmlns:a16="http://schemas.microsoft.com/office/drawing/2014/main" id="{3542CC7A-4F40-4460-BFDF-00CA52CE7A1D}"/>
              </a:ext>
            </a:extLst>
          </p:cNvPr>
          <p:cNvSpPr/>
          <p:nvPr/>
        </p:nvSpPr>
        <p:spPr>
          <a:xfrm>
            <a:off x="1841226" y="1747198"/>
            <a:ext cx="725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u="sng" dirty="0">
                <a:solidFill>
                  <a:srgbClr val="FF0000"/>
                </a:solidFill>
              </a:rPr>
              <a:t>Řešení: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C99E8E93-C9CB-496E-B76F-C470B8786A53}"/>
                  </a:ext>
                </a:extLst>
              </p:cNvPr>
              <p:cNvSpPr txBox="1"/>
              <p:nvPr/>
            </p:nvSpPr>
            <p:spPr>
              <a:xfrm>
                <a:off x="4230580" y="1054387"/>
                <a:ext cx="864275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C99E8E93-C9CB-496E-B76F-C470B8786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580" y="1054387"/>
                <a:ext cx="864275" cy="236155"/>
              </a:xfrm>
              <a:prstGeom prst="rect">
                <a:avLst/>
              </a:prstGeom>
              <a:blipFill>
                <a:blip r:embed="rId38"/>
                <a:stretch>
                  <a:fillRect l="-4930" r="-4225" b="-25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AE9F748-EBCB-442C-8EDD-D28A3726532E}"/>
                  </a:ext>
                </a:extLst>
              </p:cNvPr>
              <p:cNvSpPr txBox="1"/>
              <p:nvPr/>
            </p:nvSpPr>
            <p:spPr>
              <a:xfrm>
                <a:off x="4230580" y="1413003"/>
                <a:ext cx="868443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AE9F748-EBCB-442C-8EDD-D28A37265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580" y="1413003"/>
                <a:ext cx="868443" cy="236155"/>
              </a:xfrm>
              <a:prstGeom prst="rect">
                <a:avLst/>
              </a:prstGeom>
              <a:blipFill>
                <a:blip r:embed="rId39"/>
                <a:stretch>
                  <a:fillRect l="-4930" r="-4225" b="-25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Poloviční rámeček 51">
            <a:extLst>
              <a:ext uri="{FF2B5EF4-FFF2-40B4-BE49-F238E27FC236}">
                <a16:creationId xmlns:a16="http://schemas.microsoft.com/office/drawing/2014/main" id="{191F6805-FD34-460D-8089-05FB0AD78BBB}"/>
              </a:ext>
            </a:extLst>
          </p:cNvPr>
          <p:cNvSpPr/>
          <p:nvPr/>
        </p:nvSpPr>
        <p:spPr>
          <a:xfrm rot="10800000">
            <a:off x="4228263" y="1054387"/>
            <a:ext cx="942501" cy="71151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5E663C79-2FC6-461C-A6CD-22AA67DE4285}"/>
              </a:ext>
            </a:extLst>
          </p:cNvPr>
          <p:cNvSpPr/>
          <p:nvPr/>
        </p:nvSpPr>
        <p:spPr>
          <a:xfrm>
            <a:off x="4195814" y="1850724"/>
            <a:ext cx="725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u="sng" dirty="0">
                <a:solidFill>
                  <a:srgbClr val="FF0000"/>
                </a:solidFill>
              </a:rPr>
              <a:t>Řešení: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6D9C7046-007A-4F9D-BF2C-6E909F520E00}"/>
                  </a:ext>
                </a:extLst>
              </p:cNvPr>
              <p:cNvSpPr/>
              <p:nvPr/>
            </p:nvSpPr>
            <p:spPr>
              <a:xfrm>
                <a:off x="5626057" y="1671041"/>
                <a:ext cx="1942824" cy="3105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6D9C7046-007A-4F9D-BF2C-6E909F520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57" y="1671041"/>
                <a:ext cx="1942824" cy="310598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bdélník 54">
            <a:extLst>
              <a:ext uri="{FF2B5EF4-FFF2-40B4-BE49-F238E27FC236}">
                <a16:creationId xmlns:a16="http://schemas.microsoft.com/office/drawing/2014/main" id="{C1642F66-754C-4FE9-8D3F-9D817660D31F}"/>
              </a:ext>
            </a:extLst>
          </p:cNvPr>
          <p:cNvSpPr/>
          <p:nvPr/>
        </p:nvSpPr>
        <p:spPr>
          <a:xfrm>
            <a:off x="5417510" y="1194341"/>
            <a:ext cx="1711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Rovnice pro výpočet:</a:t>
            </a:r>
          </a:p>
        </p:txBody>
      </p: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41F470B1-4F1A-49B0-B2D5-9E9EE18EF09D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3177289" y="1834318"/>
            <a:ext cx="2462785" cy="3181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CA9F4FF0-FBA5-4AE8-AA4A-6F840B3576CC}"/>
                  </a:ext>
                </a:extLst>
              </p:cNvPr>
              <p:cNvSpPr/>
              <p:nvPr/>
            </p:nvSpPr>
            <p:spPr>
              <a:xfrm>
                <a:off x="5203197" y="3328006"/>
                <a:ext cx="927352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CA9F4FF0-FBA5-4AE8-AA4A-6F840B357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97" y="3328006"/>
                <a:ext cx="927352" cy="310598"/>
              </a:xfrm>
              <a:prstGeom prst="rect">
                <a:avLst/>
              </a:prstGeom>
              <a:blipFill>
                <a:blip r:embed="rId41"/>
                <a:stretch>
                  <a:fillRect r="-6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4C2FFBBB-112B-4436-A3D4-6FA4348E4CB4}"/>
                  </a:ext>
                </a:extLst>
              </p:cNvPr>
              <p:cNvSpPr txBox="1"/>
              <p:nvPr/>
            </p:nvSpPr>
            <p:spPr>
              <a:xfrm>
                <a:off x="4181513" y="2470281"/>
                <a:ext cx="6363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4C2FFBBB-112B-4436-A3D4-6FA4348E4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513" y="2470281"/>
                <a:ext cx="636392" cy="215444"/>
              </a:xfrm>
              <a:prstGeom prst="rect">
                <a:avLst/>
              </a:prstGeom>
              <a:blipFill>
                <a:blip r:embed="rId42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09599B8D-E231-4D85-A6CB-8CEE1186F09A}"/>
                  </a:ext>
                </a:extLst>
              </p:cNvPr>
              <p:cNvSpPr txBox="1"/>
              <p:nvPr/>
            </p:nvSpPr>
            <p:spPr>
              <a:xfrm>
                <a:off x="4194553" y="2174907"/>
                <a:ext cx="864276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09599B8D-E231-4D85-A6CB-8CEE1186F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53" y="2174907"/>
                <a:ext cx="864276" cy="236155"/>
              </a:xfrm>
              <a:prstGeom prst="rect">
                <a:avLst/>
              </a:prstGeom>
              <a:blipFill>
                <a:blip r:embed="rId43"/>
                <a:stretch>
                  <a:fillRect l="-4225" r="-4225" b="-25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953DAD30-2580-44C9-BB63-BAEFFA72B548}"/>
              </a:ext>
            </a:extLst>
          </p:cNvPr>
          <p:cNvCxnSpPr>
            <a:cxnSpLocks/>
          </p:cNvCxnSpPr>
          <p:nvPr/>
        </p:nvCxnSpPr>
        <p:spPr>
          <a:xfrm>
            <a:off x="4744605" y="2663125"/>
            <a:ext cx="221131" cy="300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BEF40AC6-53EC-4CB7-9520-3AE35C72E4B4}"/>
                  </a:ext>
                </a:extLst>
              </p:cNvPr>
              <p:cNvSpPr/>
              <p:nvPr/>
            </p:nvSpPr>
            <p:spPr>
              <a:xfrm>
                <a:off x="4279711" y="2874465"/>
                <a:ext cx="1961475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BEF40AC6-53EC-4CB7-9520-3AE35C72E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711" y="2874465"/>
                <a:ext cx="1961475" cy="310598"/>
              </a:xfrm>
              <a:prstGeom prst="rect">
                <a:avLst/>
              </a:prstGeom>
              <a:blipFill>
                <a:blip r:embed="rId4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683E72B9-639F-484C-8875-C5E0C60F74E9}"/>
                  </a:ext>
                </a:extLst>
              </p:cNvPr>
              <p:cNvSpPr/>
              <p:nvPr/>
            </p:nvSpPr>
            <p:spPr>
              <a:xfrm>
                <a:off x="4934630" y="3756570"/>
                <a:ext cx="927352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683E72B9-639F-484C-8875-C5E0C60F7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630" y="3756570"/>
                <a:ext cx="927352" cy="310598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69C01E88-2EE2-44B3-AEC7-63FFCAD3BD00}"/>
                  </a:ext>
                </a:extLst>
              </p:cNvPr>
              <p:cNvSpPr/>
              <p:nvPr/>
            </p:nvSpPr>
            <p:spPr>
              <a:xfrm>
                <a:off x="4869629" y="5470380"/>
                <a:ext cx="829497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4242,64</m:t>
                      </m:r>
                    </m:oMath>
                  </m:oMathPara>
                </a14:m>
                <a:endParaRPr lang="cs-CZ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69C01E88-2EE2-44B3-AEC7-63FFCAD3B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629" y="5470380"/>
                <a:ext cx="829497" cy="307777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752211E1-9146-4D4D-9EE7-6DE4F2CA1EE4}"/>
                  </a:ext>
                </a:extLst>
              </p:cNvPr>
              <p:cNvSpPr/>
              <p:nvPr/>
            </p:nvSpPr>
            <p:spPr>
              <a:xfrm>
                <a:off x="4381038" y="3343295"/>
                <a:ext cx="683072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752211E1-9146-4D4D-9EE7-6DE4F2CA1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38" y="3343295"/>
                <a:ext cx="683072" cy="310213"/>
              </a:xfrm>
              <a:prstGeom prst="rect">
                <a:avLst/>
              </a:prstGeom>
              <a:blipFill>
                <a:blip r:embed="rId4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délník 64">
                <a:extLst>
                  <a:ext uri="{FF2B5EF4-FFF2-40B4-BE49-F238E27FC236}">
                    <a16:creationId xmlns:a16="http://schemas.microsoft.com/office/drawing/2014/main" id="{9B0238D0-2ACE-496F-ACA8-3E651AC19600}"/>
                  </a:ext>
                </a:extLst>
              </p:cNvPr>
              <p:cNvSpPr/>
              <p:nvPr/>
            </p:nvSpPr>
            <p:spPr>
              <a:xfrm>
                <a:off x="4871513" y="3339058"/>
                <a:ext cx="5086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5" name="Obdélník 64">
                <a:extLst>
                  <a:ext uri="{FF2B5EF4-FFF2-40B4-BE49-F238E27FC236}">
                    <a16:creationId xmlns:a16="http://schemas.microsoft.com/office/drawing/2014/main" id="{9B0238D0-2ACE-496F-ACA8-3E651AC19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13" y="3339058"/>
                <a:ext cx="508665" cy="307777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délník 65">
                <a:extLst>
                  <a:ext uri="{FF2B5EF4-FFF2-40B4-BE49-F238E27FC236}">
                    <a16:creationId xmlns:a16="http://schemas.microsoft.com/office/drawing/2014/main" id="{8C0E5D80-4505-4A48-A214-8416B4B66D64}"/>
                  </a:ext>
                </a:extLst>
              </p:cNvPr>
              <p:cNvSpPr/>
              <p:nvPr/>
            </p:nvSpPr>
            <p:spPr>
              <a:xfrm>
                <a:off x="4415228" y="3765444"/>
                <a:ext cx="693075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6" name="Obdélník 65">
                <a:extLst>
                  <a:ext uri="{FF2B5EF4-FFF2-40B4-BE49-F238E27FC236}">
                    <a16:creationId xmlns:a16="http://schemas.microsoft.com/office/drawing/2014/main" id="{8C0E5D80-4505-4A48-A214-8416B4B66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28" y="3765444"/>
                <a:ext cx="693075" cy="310213"/>
              </a:xfrm>
              <a:prstGeom prst="rect">
                <a:avLst/>
              </a:prstGeom>
              <a:blipFill>
                <a:blip r:embed="rId4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délník 66">
                <a:extLst>
                  <a:ext uri="{FF2B5EF4-FFF2-40B4-BE49-F238E27FC236}">
                    <a16:creationId xmlns:a16="http://schemas.microsoft.com/office/drawing/2014/main" id="{A68D98AA-E47B-4FD8-99FC-F5442BA76621}"/>
                  </a:ext>
                </a:extLst>
              </p:cNvPr>
              <p:cNvSpPr/>
              <p:nvPr/>
            </p:nvSpPr>
            <p:spPr>
              <a:xfrm>
                <a:off x="4415228" y="4209470"/>
                <a:ext cx="593688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7" name="Obdélník 66">
                <a:extLst>
                  <a:ext uri="{FF2B5EF4-FFF2-40B4-BE49-F238E27FC236}">
                    <a16:creationId xmlns:a16="http://schemas.microsoft.com/office/drawing/2014/main" id="{A68D98AA-E47B-4FD8-99FC-F5442BA76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28" y="4209470"/>
                <a:ext cx="593688" cy="310213"/>
              </a:xfrm>
              <a:prstGeom prst="rect">
                <a:avLst/>
              </a:prstGeom>
              <a:blipFill>
                <a:blip r:embed="rId5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bdélník 67">
                <a:extLst>
                  <a:ext uri="{FF2B5EF4-FFF2-40B4-BE49-F238E27FC236}">
                    <a16:creationId xmlns:a16="http://schemas.microsoft.com/office/drawing/2014/main" id="{B9B6A56A-7F5C-40FE-A606-F05184B026B8}"/>
                  </a:ext>
                </a:extLst>
              </p:cNvPr>
              <p:cNvSpPr/>
              <p:nvPr/>
            </p:nvSpPr>
            <p:spPr>
              <a:xfrm>
                <a:off x="4812725" y="4078049"/>
                <a:ext cx="1019831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000000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8" name="Obdélník 67">
                <a:extLst>
                  <a:ext uri="{FF2B5EF4-FFF2-40B4-BE49-F238E27FC236}">
                    <a16:creationId xmlns:a16="http://schemas.microsoft.com/office/drawing/2014/main" id="{B9B6A56A-7F5C-40FE-A606-F05184B02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25" y="4078049"/>
                <a:ext cx="1019831" cy="497059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886F6731-46F3-45BB-A55E-2E7068831A9E}"/>
                  </a:ext>
                </a:extLst>
              </p:cNvPr>
              <p:cNvSpPr/>
              <p:nvPr/>
            </p:nvSpPr>
            <p:spPr>
              <a:xfrm>
                <a:off x="4415228" y="4612867"/>
                <a:ext cx="593688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886F6731-46F3-45BB-A55E-2E7068831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28" y="4612867"/>
                <a:ext cx="593688" cy="310213"/>
              </a:xfrm>
              <a:prstGeom prst="rect">
                <a:avLst/>
              </a:prstGeom>
              <a:blipFill>
                <a:blip r:embed="rId5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délník 69">
                <a:extLst>
                  <a:ext uri="{FF2B5EF4-FFF2-40B4-BE49-F238E27FC236}">
                    <a16:creationId xmlns:a16="http://schemas.microsoft.com/office/drawing/2014/main" id="{5D60E62B-36E4-4A29-B877-7300F5FE3A92}"/>
                  </a:ext>
                </a:extLst>
              </p:cNvPr>
              <p:cNvSpPr/>
              <p:nvPr/>
            </p:nvSpPr>
            <p:spPr>
              <a:xfrm>
                <a:off x="4840708" y="4599652"/>
                <a:ext cx="93897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Obdélník 69">
                <a:extLst>
                  <a:ext uri="{FF2B5EF4-FFF2-40B4-BE49-F238E27FC236}">
                    <a16:creationId xmlns:a16="http://schemas.microsoft.com/office/drawing/2014/main" id="{5D60E62B-36E4-4A29-B877-7300F5FE3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708" y="4599652"/>
                <a:ext cx="938975" cy="307777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bdélník 70">
                <a:extLst>
                  <a:ext uri="{FF2B5EF4-FFF2-40B4-BE49-F238E27FC236}">
                    <a16:creationId xmlns:a16="http://schemas.microsoft.com/office/drawing/2014/main" id="{A5727921-F6CD-43D4-BAB4-BE884DD5AF9F}"/>
                  </a:ext>
                </a:extLst>
              </p:cNvPr>
              <p:cNvSpPr/>
              <p:nvPr/>
            </p:nvSpPr>
            <p:spPr>
              <a:xfrm>
                <a:off x="4394137" y="5048231"/>
                <a:ext cx="58091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1" name="Obdélník 70">
                <a:extLst>
                  <a:ext uri="{FF2B5EF4-FFF2-40B4-BE49-F238E27FC236}">
                    <a16:creationId xmlns:a16="http://schemas.microsoft.com/office/drawing/2014/main" id="{A5727921-F6CD-43D4-BAB4-BE884DD5A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37" y="5048231"/>
                <a:ext cx="580919" cy="307777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7F1DA919-D954-4CD0-A1CF-B76B917188B6}"/>
                  </a:ext>
                </a:extLst>
              </p:cNvPr>
              <p:cNvSpPr/>
              <p:nvPr/>
            </p:nvSpPr>
            <p:spPr>
              <a:xfrm>
                <a:off x="4765512" y="5013879"/>
                <a:ext cx="1137747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18000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7F1DA919-D954-4CD0-A1CF-B76B91718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512" y="5013879"/>
                <a:ext cx="1137747" cy="333168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E367C2C8-0F6F-4035-8BFB-57357C5F654B}"/>
                  </a:ext>
                </a:extLst>
              </p:cNvPr>
              <p:cNvSpPr/>
              <p:nvPr/>
            </p:nvSpPr>
            <p:spPr>
              <a:xfrm>
                <a:off x="4415228" y="5462027"/>
                <a:ext cx="5805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E367C2C8-0F6F-4035-8BFB-57357C5F6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28" y="5462027"/>
                <a:ext cx="580544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5A2CDDA3-1766-4CE6-BE97-6513908283A0}"/>
                  </a:ext>
                </a:extLst>
              </p:cNvPr>
              <p:cNvSpPr/>
              <p:nvPr/>
            </p:nvSpPr>
            <p:spPr>
              <a:xfrm>
                <a:off x="7220276" y="3327485"/>
                <a:ext cx="970760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5A2CDDA3-1766-4CE6-BE97-651390828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76" y="3327485"/>
                <a:ext cx="970760" cy="310598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88FA61E0-4CC8-47F5-BB52-DE234EC442FC}"/>
                  </a:ext>
                </a:extLst>
              </p:cNvPr>
              <p:cNvSpPr txBox="1"/>
              <p:nvPr/>
            </p:nvSpPr>
            <p:spPr>
              <a:xfrm>
                <a:off x="6274411" y="2426590"/>
                <a:ext cx="6363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88FA61E0-4CC8-47F5-BB52-DE234EC44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411" y="2426590"/>
                <a:ext cx="636392" cy="215444"/>
              </a:xfrm>
              <a:prstGeom prst="rect">
                <a:avLst/>
              </a:prstGeom>
              <a:blipFill>
                <a:blip r:embed="rId56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A9F5EEDE-BF5E-4452-842F-5DA274BBF1CE}"/>
                  </a:ext>
                </a:extLst>
              </p:cNvPr>
              <p:cNvSpPr txBox="1"/>
              <p:nvPr/>
            </p:nvSpPr>
            <p:spPr>
              <a:xfrm>
                <a:off x="6326181" y="2138310"/>
                <a:ext cx="868443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A9F5EEDE-BF5E-4452-842F-5DA274BBF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181" y="2138310"/>
                <a:ext cx="868443" cy="236155"/>
              </a:xfrm>
              <a:prstGeom prst="rect">
                <a:avLst/>
              </a:prstGeom>
              <a:blipFill>
                <a:blip r:embed="rId57"/>
                <a:stretch>
                  <a:fillRect l="-4930" r="-4225" b="-25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014B476B-D5EB-4A97-8846-36329C4BA29D}"/>
              </a:ext>
            </a:extLst>
          </p:cNvPr>
          <p:cNvCxnSpPr>
            <a:cxnSpLocks/>
          </p:cNvCxnSpPr>
          <p:nvPr/>
        </p:nvCxnSpPr>
        <p:spPr>
          <a:xfrm flipH="1">
            <a:off x="6591217" y="2620715"/>
            <a:ext cx="183080" cy="381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CAEB69A1-9E6D-4DE9-AA88-0AEF2A2C0D5F}"/>
                  </a:ext>
                </a:extLst>
              </p:cNvPr>
              <p:cNvSpPr/>
              <p:nvPr/>
            </p:nvSpPr>
            <p:spPr>
              <a:xfrm>
                <a:off x="6360982" y="2968518"/>
                <a:ext cx="1942824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CAEB69A1-9E6D-4DE9-AA88-0AEF2A2C0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82" y="2968518"/>
                <a:ext cx="1942824" cy="310598"/>
              </a:xfrm>
              <a:prstGeom prst="rect">
                <a:avLst/>
              </a:prstGeom>
              <a:blipFill>
                <a:blip r:embed="rId58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1FED7455-38CB-4D93-AA91-C512FA361D83}"/>
                  </a:ext>
                </a:extLst>
              </p:cNvPr>
              <p:cNvSpPr/>
              <p:nvPr/>
            </p:nvSpPr>
            <p:spPr>
              <a:xfrm>
                <a:off x="6942417" y="3757455"/>
                <a:ext cx="818971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1FED7455-38CB-4D93-AA91-C512FA361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17" y="3757455"/>
                <a:ext cx="818971" cy="310598"/>
              </a:xfrm>
              <a:prstGeom prst="rect">
                <a:avLst/>
              </a:prstGeom>
              <a:blipFill>
                <a:blip r:embed="rId59"/>
                <a:stretch>
                  <a:fillRect r="-14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FBED3648-5BA4-4B93-A1EC-F58D2139F1FC}"/>
                  </a:ext>
                </a:extLst>
              </p:cNvPr>
              <p:cNvSpPr/>
              <p:nvPr/>
            </p:nvSpPr>
            <p:spPr>
              <a:xfrm>
                <a:off x="6924393" y="4616811"/>
                <a:ext cx="536682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6000</m:t>
                      </m:r>
                    </m:oMath>
                  </m:oMathPara>
                </a14:m>
                <a:endParaRPr lang="cs-CZ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FBED3648-5BA4-4B93-A1EC-F58D2139F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93" y="4616811"/>
                <a:ext cx="536682" cy="307777"/>
              </a:xfrm>
              <a:prstGeom prst="rect">
                <a:avLst/>
              </a:prstGeom>
              <a:blipFill>
                <a:blip r:embed="rId60"/>
                <a:stretch>
                  <a:fillRect r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74FC3A45-C69D-4C4F-B2FB-790CC071B576}"/>
                  </a:ext>
                </a:extLst>
              </p:cNvPr>
              <p:cNvSpPr/>
              <p:nvPr/>
            </p:nvSpPr>
            <p:spPr>
              <a:xfrm>
                <a:off x="6466764" y="3339058"/>
                <a:ext cx="4986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74FC3A45-C69D-4C4F-B2FB-790CC071B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64" y="3339058"/>
                <a:ext cx="498663" cy="307777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33CF3AE1-86ED-4989-8EDB-531572075175}"/>
                  </a:ext>
                </a:extLst>
              </p:cNvPr>
              <p:cNvSpPr/>
              <p:nvPr/>
            </p:nvSpPr>
            <p:spPr>
              <a:xfrm>
                <a:off x="6784819" y="3325798"/>
                <a:ext cx="593689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33CF3AE1-86ED-4989-8EDB-531572075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819" y="3325798"/>
                <a:ext cx="593689" cy="310598"/>
              </a:xfrm>
              <a:prstGeom prst="rect">
                <a:avLst/>
              </a:prstGeom>
              <a:blipFill>
                <a:blip r:embed="rId6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E4E63182-8F77-43C7-A8FB-0F7D89BA7DCD}"/>
                  </a:ext>
                </a:extLst>
              </p:cNvPr>
              <p:cNvSpPr/>
              <p:nvPr/>
            </p:nvSpPr>
            <p:spPr>
              <a:xfrm>
                <a:off x="6500954" y="3761207"/>
                <a:ext cx="593688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E4E63182-8F77-43C7-A8FB-0F7D89BA7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54" y="3761207"/>
                <a:ext cx="593688" cy="310598"/>
              </a:xfrm>
              <a:prstGeom prst="rect">
                <a:avLst/>
              </a:prstGeom>
              <a:blipFill>
                <a:blip r:embed="rId6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06E081EA-C29D-430F-909B-3194F2993575}"/>
                  </a:ext>
                </a:extLst>
              </p:cNvPr>
              <p:cNvSpPr/>
              <p:nvPr/>
            </p:nvSpPr>
            <p:spPr>
              <a:xfrm>
                <a:off x="6500954" y="4194662"/>
                <a:ext cx="58091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06E081EA-C29D-430F-909B-3194F2993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54" y="4194662"/>
                <a:ext cx="580919" cy="307777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538564EA-F5B6-4EBE-AF11-CCE5A00353A4}"/>
                  </a:ext>
                </a:extLst>
              </p:cNvPr>
              <p:cNvSpPr/>
              <p:nvPr/>
            </p:nvSpPr>
            <p:spPr>
              <a:xfrm>
                <a:off x="6872329" y="4160310"/>
                <a:ext cx="1137747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36000000</m:t>
                          </m:r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538564EA-F5B6-4EBE-AF11-CCE5A0035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329" y="4160310"/>
                <a:ext cx="1137747" cy="333168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04011289-EC0E-46A5-B9BD-92AB5EC2BE0F}"/>
                  </a:ext>
                </a:extLst>
              </p:cNvPr>
              <p:cNvSpPr/>
              <p:nvPr/>
            </p:nvSpPr>
            <p:spPr>
              <a:xfrm>
                <a:off x="6469992" y="4608458"/>
                <a:ext cx="584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04011289-EC0E-46A5-B9BD-92AB5EC2B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992" y="4608458"/>
                <a:ext cx="584712" cy="307777"/>
              </a:xfrm>
              <a:prstGeom prst="rect">
                <a:avLst/>
              </a:prstGeom>
              <a:blipFill>
                <a:blip r:embed="rId6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78190C8-E282-48D2-9A48-61993A180866}"/>
                  </a:ext>
                </a:extLst>
              </p:cNvPr>
              <p:cNvSpPr txBox="1"/>
              <p:nvPr/>
            </p:nvSpPr>
            <p:spPr>
              <a:xfrm>
                <a:off x="4459986" y="5910516"/>
                <a:ext cx="1472006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4242,64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78190C8-E282-48D2-9A48-61993A180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986" y="5910516"/>
                <a:ext cx="1472006" cy="236155"/>
              </a:xfrm>
              <a:prstGeom prst="rect">
                <a:avLst/>
              </a:prstGeom>
              <a:blipFill>
                <a:blip r:embed="rId67"/>
                <a:stretch>
                  <a:fillRect l="-2905" r="-2490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5A9343FF-EADA-4DDD-9A6F-DD4D03B6EDAC}"/>
                  </a:ext>
                </a:extLst>
              </p:cNvPr>
              <p:cNvSpPr txBox="1"/>
              <p:nvPr/>
            </p:nvSpPr>
            <p:spPr>
              <a:xfrm>
                <a:off x="6542224" y="5072355"/>
                <a:ext cx="1350992" cy="2361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6000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5A9343FF-EADA-4DDD-9A6F-DD4D03B6E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24" y="5072355"/>
                <a:ext cx="1350992" cy="236155"/>
              </a:xfrm>
              <a:prstGeom prst="rect">
                <a:avLst/>
              </a:prstGeom>
              <a:blipFill>
                <a:blip r:embed="rId68"/>
                <a:stretch>
                  <a:fillRect b="-28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Poloviční rámeček 88">
            <a:extLst>
              <a:ext uri="{FF2B5EF4-FFF2-40B4-BE49-F238E27FC236}">
                <a16:creationId xmlns:a16="http://schemas.microsoft.com/office/drawing/2014/main" id="{46BE0858-561A-48F9-8B70-F70749FFFF2B}"/>
              </a:ext>
            </a:extLst>
          </p:cNvPr>
          <p:cNvSpPr/>
          <p:nvPr/>
        </p:nvSpPr>
        <p:spPr>
          <a:xfrm rot="10800000">
            <a:off x="4233283" y="2150896"/>
            <a:ext cx="840664" cy="602036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0" name="Poloviční rámeček 89">
            <a:extLst>
              <a:ext uri="{FF2B5EF4-FFF2-40B4-BE49-F238E27FC236}">
                <a16:creationId xmlns:a16="http://schemas.microsoft.com/office/drawing/2014/main" id="{10C766D7-2C17-4F00-81DB-106B55FF8E01}"/>
              </a:ext>
            </a:extLst>
          </p:cNvPr>
          <p:cNvSpPr/>
          <p:nvPr/>
        </p:nvSpPr>
        <p:spPr>
          <a:xfrm rot="10800000">
            <a:off x="6339138" y="2159628"/>
            <a:ext cx="881137" cy="576103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1" name="Poloviční rámeček 90">
            <a:extLst>
              <a:ext uri="{FF2B5EF4-FFF2-40B4-BE49-F238E27FC236}">
                <a16:creationId xmlns:a16="http://schemas.microsoft.com/office/drawing/2014/main" id="{60988C11-038D-4D98-AE3A-FDE5847DC933}"/>
              </a:ext>
            </a:extLst>
          </p:cNvPr>
          <p:cNvSpPr/>
          <p:nvPr/>
        </p:nvSpPr>
        <p:spPr>
          <a:xfrm rot="10800000">
            <a:off x="6492027" y="3017116"/>
            <a:ext cx="1745805" cy="2444911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2" name="Poloviční rámeček 91">
            <a:extLst>
              <a:ext uri="{FF2B5EF4-FFF2-40B4-BE49-F238E27FC236}">
                <a16:creationId xmlns:a16="http://schemas.microsoft.com/office/drawing/2014/main" id="{DA44AFA7-7739-4890-A7D8-D15DD1750048}"/>
              </a:ext>
            </a:extLst>
          </p:cNvPr>
          <p:cNvSpPr/>
          <p:nvPr/>
        </p:nvSpPr>
        <p:spPr>
          <a:xfrm rot="10800000">
            <a:off x="4361172" y="2150561"/>
            <a:ext cx="1789899" cy="406511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3" name="Pravá složená závorka 92">
            <a:extLst>
              <a:ext uri="{FF2B5EF4-FFF2-40B4-BE49-F238E27FC236}">
                <a16:creationId xmlns:a16="http://schemas.microsoft.com/office/drawing/2014/main" id="{5B860191-0431-4793-9889-D5F6E0407024}"/>
              </a:ext>
            </a:extLst>
          </p:cNvPr>
          <p:cNvSpPr/>
          <p:nvPr/>
        </p:nvSpPr>
        <p:spPr>
          <a:xfrm>
            <a:off x="8103127" y="1031071"/>
            <a:ext cx="647114" cy="5468745"/>
          </a:xfrm>
          <a:prstGeom prst="rightBrace">
            <a:avLst>
              <a:gd name="adj1" fmla="val 7239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blouk 93">
            <a:extLst>
              <a:ext uri="{FF2B5EF4-FFF2-40B4-BE49-F238E27FC236}">
                <a16:creationId xmlns:a16="http://schemas.microsoft.com/office/drawing/2014/main" id="{9467F761-F121-47DE-958E-0E619229F672}"/>
              </a:ext>
            </a:extLst>
          </p:cNvPr>
          <p:cNvSpPr/>
          <p:nvPr/>
        </p:nvSpPr>
        <p:spPr>
          <a:xfrm rot="5400000">
            <a:off x="7714354" y="3577544"/>
            <a:ext cx="4152049" cy="2474304"/>
          </a:xfrm>
          <a:prstGeom prst="arc">
            <a:avLst>
              <a:gd name="adj1" fmla="val 10821286"/>
              <a:gd name="adj2" fmla="val 16097944"/>
            </a:avLst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Poloviční rámeček 94">
            <a:extLst>
              <a:ext uri="{FF2B5EF4-FFF2-40B4-BE49-F238E27FC236}">
                <a16:creationId xmlns:a16="http://schemas.microsoft.com/office/drawing/2014/main" id="{B67E882B-B8B6-40AE-AF4B-80497285878A}"/>
              </a:ext>
            </a:extLst>
          </p:cNvPr>
          <p:cNvSpPr/>
          <p:nvPr/>
        </p:nvSpPr>
        <p:spPr>
          <a:xfrm rot="10800000" flipH="1">
            <a:off x="9779712" y="1928119"/>
            <a:ext cx="1998317" cy="2848667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7B04CB6B-4180-4C2F-8223-5192A40D41F4}"/>
                  </a:ext>
                </a:extLst>
              </p:cNvPr>
              <p:cNvSpPr txBox="1"/>
              <p:nvPr/>
            </p:nvSpPr>
            <p:spPr>
              <a:xfrm>
                <a:off x="11568939" y="4775662"/>
                <a:ext cx="2113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7B04CB6B-4180-4C2F-8223-5192A40D4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939" y="4775662"/>
                <a:ext cx="211340" cy="215444"/>
              </a:xfrm>
              <a:prstGeom prst="rect">
                <a:avLst/>
              </a:prstGeom>
              <a:blipFill>
                <a:blip r:embed="rId69"/>
                <a:stretch>
                  <a:fillRect l="-23529" r="-5882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6B00EACD-FDF3-45AF-88F9-6646C1BBB7B0}"/>
                  </a:ext>
                </a:extLst>
              </p:cNvPr>
              <p:cNvSpPr txBox="1"/>
              <p:nvPr/>
            </p:nvSpPr>
            <p:spPr>
              <a:xfrm>
                <a:off x="9508857" y="1922866"/>
                <a:ext cx="2155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6B00EACD-FDF3-45AF-88F9-6646C1BBB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857" y="1922866"/>
                <a:ext cx="215507" cy="215444"/>
              </a:xfrm>
              <a:prstGeom prst="rect">
                <a:avLst/>
              </a:prstGeom>
              <a:blipFill>
                <a:blip r:embed="rId70"/>
                <a:stretch>
                  <a:fillRect l="-22857" r="-5714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508A18CC-74BE-4AA9-9938-0DC36E6EC8C9}"/>
                  </a:ext>
                </a:extLst>
              </p:cNvPr>
              <p:cNvSpPr/>
              <p:nvPr/>
            </p:nvSpPr>
            <p:spPr>
              <a:xfrm>
                <a:off x="9183067" y="2592429"/>
                <a:ext cx="622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6000</m:t>
                      </m:r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508A18CC-74BE-4AA9-9938-0DC36E6EC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067" y="2592429"/>
                <a:ext cx="622286" cy="307777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1360BB6D-4705-458F-AA23-857862D81228}"/>
                  </a:ext>
                </a:extLst>
              </p:cNvPr>
              <p:cNvSpPr/>
              <p:nvPr/>
            </p:nvSpPr>
            <p:spPr>
              <a:xfrm>
                <a:off x="10757522" y="4820001"/>
                <a:ext cx="622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4242</m:t>
                      </m:r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1360BB6D-4705-458F-AA23-857862D81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522" y="4820001"/>
                <a:ext cx="622286" cy="307777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E7D085FE-CC2F-49BC-A32D-AB5446DA6C5E}"/>
                  </a:ext>
                </a:extLst>
              </p:cNvPr>
              <p:cNvSpPr txBox="1"/>
              <p:nvPr/>
            </p:nvSpPr>
            <p:spPr>
              <a:xfrm>
                <a:off x="10634885" y="1871482"/>
                <a:ext cx="1468094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36000000−2</m:t>
                          </m:r>
                          <m:sSubSup>
                            <m:sSub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E7D085FE-CC2F-49BC-A32D-AB5446DA6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885" y="1871482"/>
                <a:ext cx="1468094" cy="438390"/>
              </a:xfrm>
              <a:prstGeom prst="rect">
                <a:avLst/>
              </a:prstGeom>
              <a:blipFill>
                <a:blip r:embed="rId73"/>
                <a:stretch>
                  <a:fillRect r="-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bdélník 102">
                <a:extLst>
                  <a:ext uri="{FF2B5EF4-FFF2-40B4-BE49-F238E27FC236}">
                    <a16:creationId xmlns:a16="http://schemas.microsoft.com/office/drawing/2014/main" id="{06AB8E66-0CC3-4E76-B148-7B3036C06694}"/>
                  </a:ext>
                </a:extLst>
              </p:cNvPr>
              <p:cNvSpPr/>
              <p:nvPr/>
            </p:nvSpPr>
            <p:spPr>
              <a:xfrm>
                <a:off x="10184858" y="1930914"/>
                <a:ext cx="5847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3" name="Obdélník 102">
                <a:extLst>
                  <a:ext uri="{FF2B5EF4-FFF2-40B4-BE49-F238E27FC236}">
                    <a16:creationId xmlns:a16="http://schemas.microsoft.com/office/drawing/2014/main" id="{06AB8E66-0CC3-4E76-B148-7B3036C06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858" y="1930914"/>
                <a:ext cx="584711" cy="307777"/>
              </a:xfrm>
              <a:prstGeom prst="rect">
                <a:avLst/>
              </a:prstGeom>
              <a:blipFill>
                <a:blip r:embed="rId3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551EDEE1-68E2-4CB7-9C46-A3E3C9952DA2}"/>
                  </a:ext>
                </a:extLst>
              </p:cNvPr>
              <p:cNvSpPr txBox="1"/>
              <p:nvPr/>
            </p:nvSpPr>
            <p:spPr>
              <a:xfrm>
                <a:off x="9975909" y="1689787"/>
                <a:ext cx="5656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𝐻𝑉𝑀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551EDEE1-68E2-4CB7-9C46-A3E3C9952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909" y="1689787"/>
                <a:ext cx="565668" cy="215444"/>
              </a:xfrm>
              <a:prstGeom prst="rect">
                <a:avLst/>
              </a:prstGeom>
              <a:blipFill>
                <a:blip r:embed="rId36"/>
                <a:stretch>
                  <a:fillRect l="-6452" r="-3226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Přímá spojnice se šipkou 104">
            <a:extLst>
              <a:ext uri="{FF2B5EF4-FFF2-40B4-BE49-F238E27FC236}">
                <a16:creationId xmlns:a16="http://schemas.microsoft.com/office/drawing/2014/main" id="{1B651D68-ABC8-43BF-882F-3FBCF42230AF}"/>
              </a:ext>
            </a:extLst>
          </p:cNvPr>
          <p:cNvCxnSpPr>
            <a:cxnSpLocks/>
            <a:endCxn id="102" idx="2"/>
          </p:cNvCxnSpPr>
          <p:nvPr/>
        </p:nvCxnSpPr>
        <p:spPr>
          <a:xfrm flipV="1">
            <a:off x="10757522" y="2309872"/>
            <a:ext cx="611410" cy="1235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bdélník 105">
                <a:extLst>
                  <a:ext uri="{FF2B5EF4-FFF2-40B4-BE49-F238E27FC236}">
                    <a16:creationId xmlns:a16="http://schemas.microsoft.com/office/drawing/2014/main" id="{81DE34A2-2B95-4F9F-8966-5CFDFAD46A96}"/>
                  </a:ext>
                </a:extLst>
              </p:cNvPr>
              <p:cNvSpPr/>
              <p:nvPr/>
            </p:nvSpPr>
            <p:spPr>
              <a:xfrm>
                <a:off x="8623862" y="3077108"/>
                <a:ext cx="863235" cy="328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06" name="Obdélník 105">
                <a:extLst>
                  <a:ext uri="{FF2B5EF4-FFF2-40B4-BE49-F238E27FC236}">
                    <a16:creationId xmlns:a16="http://schemas.microsoft.com/office/drawing/2014/main" id="{81DE34A2-2B95-4F9F-8966-5CFDFAD46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862" y="3077108"/>
                <a:ext cx="863235" cy="328488"/>
              </a:xfrm>
              <a:prstGeom prst="rect">
                <a:avLst/>
              </a:prstGeom>
              <a:blipFill>
                <a:blip r:embed="rId7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Přímá spojnice se šipkou 106">
            <a:extLst>
              <a:ext uri="{FF2B5EF4-FFF2-40B4-BE49-F238E27FC236}">
                <a16:creationId xmlns:a16="http://schemas.microsoft.com/office/drawing/2014/main" id="{5E137E65-B105-462D-B8D4-87019D999572}"/>
              </a:ext>
            </a:extLst>
          </p:cNvPr>
          <p:cNvCxnSpPr>
            <a:cxnSpLocks/>
            <a:stCxn id="106" idx="0"/>
          </p:cNvCxnSpPr>
          <p:nvPr/>
        </p:nvCxnSpPr>
        <p:spPr>
          <a:xfrm flipV="1">
            <a:off x="9055480" y="2780072"/>
            <a:ext cx="154746" cy="297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bdélník 107">
                <a:extLst>
                  <a:ext uri="{FF2B5EF4-FFF2-40B4-BE49-F238E27FC236}">
                    <a16:creationId xmlns:a16="http://schemas.microsoft.com/office/drawing/2014/main" id="{4B045A63-CCBB-45FC-8590-2E46C58C983B}"/>
                  </a:ext>
                </a:extLst>
              </p:cNvPr>
              <p:cNvSpPr/>
              <p:nvPr/>
            </p:nvSpPr>
            <p:spPr>
              <a:xfrm>
                <a:off x="9719471" y="5026456"/>
                <a:ext cx="789062" cy="32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8" name="Obdélník 107">
                <a:extLst>
                  <a:ext uri="{FF2B5EF4-FFF2-40B4-BE49-F238E27FC236}">
                    <a16:creationId xmlns:a16="http://schemas.microsoft.com/office/drawing/2014/main" id="{4B045A63-CCBB-45FC-8590-2E46C58C9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471" y="5026456"/>
                <a:ext cx="789062" cy="328488"/>
              </a:xfrm>
              <a:prstGeom prst="rect">
                <a:avLst/>
              </a:prstGeom>
              <a:blipFill>
                <a:blip r:embed="rId7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Přímá spojnice se šipkou 108">
            <a:extLst>
              <a:ext uri="{FF2B5EF4-FFF2-40B4-BE49-F238E27FC236}">
                <a16:creationId xmlns:a16="http://schemas.microsoft.com/office/drawing/2014/main" id="{CD504CCD-AD68-44BB-8C03-FC27DA038540}"/>
              </a:ext>
            </a:extLst>
          </p:cNvPr>
          <p:cNvCxnSpPr>
            <a:stCxn id="108" idx="3"/>
            <a:endCxn id="99" idx="1"/>
          </p:cNvCxnSpPr>
          <p:nvPr/>
        </p:nvCxnSpPr>
        <p:spPr>
          <a:xfrm flipV="1">
            <a:off x="10508533" y="4973890"/>
            <a:ext cx="248989" cy="216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9AED9741-CCE7-495A-A162-2AF56D67ECA0}"/>
              </a:ext>
            </a:extLst>
          </p:cNvPr>
          <p:cNvSpPr txBox="1"/>
          <p:nvPr/>
        </p:nvSpPr>
        <p:spPr>
          <a:xfrm>
            <a:off x="53589" y="64081"/>
            <a:ext cx="2630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St.41./1.6. Příklady k řešení/č.p. 2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7C9ECB0-0E9F-4023-BFC0-3C46A2D9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2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 animBg="1"/>
      <p:bldP spid="48" grpId="0" animBg="1"/>
      <p:bldP spid="49" grpId="0"/>
      <p:bldP spid="50" grpId="0"/>
      <p:bldP spid="51" grpId="0"/>
      <p:bldP spid="52" grpId="0" animBg="1"/>
      <p:bldP spid="53" grpId="0"/>
      <p:bldP spid="54" grpId="0" animBg="1"/>
      <p:bldP spid="55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8" grpId="0"/>
      <p:bldP spid="99" grpId="0"/>
      <p:bldP spid="102" grpId="0"/>
      <p:bldP spid="103" grpId="0"/>
      <p:bldP spid="104" grpId="0"/>
      <p:bldP spid="106" grpId="0"/>
      <p:bldP spid="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EC89DCC3-E6E8-4983-87EA-4B476C66F4AF}"/>
                  </a:ext>
                </a:extLst>
              </p:cNvPr>
              <p:cNvSpPr/>
              <p:nvPr/>
            </p:nvSpPr>
            <p:spPr>
              <a:xfrm>
                <a:off x="185530" y="531600"/>
                <a:ext cx="6096000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cs-CZ" sz="1400" dirty="0"/>
                  <a:t>c)    jaké je optimální množství statků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400" dirty="0"/>
                  <a:t> z hlediska výroby i spotřeby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EC89DCC3-E6E8-4983-87EA-4B476C66F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0" y="531600"/>
                <a:ext cx="6096000" cy="307777"/>
              </a:xfrm>
              <a:prstGeom prst="rect">
                <a:avLst/>
              </a:prstGeom>
              <a:blipFill>
                <a:blip r:embed="rId2"/>
                <a:stretch>
                  <a:fillRect l="-200" t="-1887" b="-169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louk 2">
            <a:extLst>
              <a:ext uri="{FF2B5EF4-FFF2-40B4-BE49-F238E27FC236}">
                <a16:creationId xmlns:a16="http://schemas.microsoft.com/office/drawing/2014/main" id="{7E5A1E7E-74E3-4E9C-B2D2-1426DDD2E853}"/>
              </a:ext>
            </a:extLst>
          </p:cNvPr>
          <p:cNvSpPr/>
          <p:nvPr/>
        </p:nvSpPr>
        <p:spPr>
          <a:xfrm rot="5400000">
            <a:off x="-1380071" y="2895778"/>
            <a:ext cx="4152049" cy="2474304"/>
          </a:xfrm>
          <a:prstGeom prst="arc">
            <a:avLst>
              <a:gd name="adj1" fmla="val 10821286"/>
              <a:gd name="adj2" fmla="val 16097944"/>
            </a:avLst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3C7955AF-D24C-4224-9956-448112DD4D13}"/>
              </a:ext>
            </a:extLst>
          </p:cNvPr>
          <p:cNvSpPr/>
          <p:nvPr/>
        </p:nvSpPr>
        <p:spPr>
          <a:xfrm rot="10800000" flipH="1">
            <a:off x="685287" y="1246353"/>
            <a:ext cx="1998317" cy="2848667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0B176819-BE7B-4A85-A0F0-39D054024DB2}"/>
                  </a:ext>
                </a:extLst>
              </p:cNvPr>
              <p:cNvSpPr txBox="1"/>
              <p:nvPr/>
            </p:nvSpPr>
            <p:spPr>
              <a:xfrm>
                <a:off x="2479317" y="4139436"/>
                <a:ext cx="2113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0B176819-BE7B-4A85-A0F0-39D054024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17" y="4139436"/>
                <a:ext cx="211340" cy="215444"/>
              </a:xfrm>
              <a:prstGeom prst="rect">
                <a:avLst/>
              </a:prstGeom>
              <a:blipFill>
                <a:blip r:embed="rId3"/>
                <a:stretch>
                  <a:fillRect l="-23529" r="-5882" b="-25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8DF28AD-E400-43A1-BEB5-F9EDE582C604}"/>
                  </a:ext>
                </a:extLst>
              </p:cNvPr>
              <p:cNvSpPr txBox="1"/>
              <p:nvPr/>
            </p:nvSpPr>
            <p:spPr>
              <a:xfrm>
                <a:off x="436211" y="1200902"/>
                <a:ext cx="2155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8DF28AD-E400-43A1-BEB5-F9EDE582C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11" y="1200902"/>
                <a:ext cx="215507" cy="215444"/>
              </a:xfrm>
              <a:prstGeom prst="rect">
                <a:avLst/>
              </a:prstGeom>
              <a:blipFill>
                <a:blip r:embed="rId4"/>
                <a:stretch>
                  <a:fillRect l="-22857" r="-5714" b="-22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75723450-4850-4A79-9F6F-3D081F350E45}"/>
                  </a:ext>
                </a:extLst>
              </p:cNvPr>
              <p:cNvSpPr/>
              <p:nvPr/>
            </p:nvSpPr>
            <p:spPr>
              <a:xfrm>
                <a:off x="88642" y="1910663"/>
                <a:ext cx="622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6000</m:t>
                      </m:r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75723450-4850-4A79-9F6F-3D081F350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" y="1910663"/>
                <a:ext cx="62228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EC509FC2-4287-42A4-8CDF-C4719B668977}"/>
                  </a:ext>
                </a:extLst>
              </p:cNvPr>
              <p:cNvSpPr/>
              <p:nvPr/>
            </p:nvSpPr>
            <p:spPr>
              <a:xfrm>
                <a:off x="1663097" y="4138235"/>
                <a:ext cx="622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4242</m:t>
                      </m:r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EC509FC2-4287-42A4-8CDF-C4719B668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097" y="4138235"/>
                <a:ext cx="62228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209A5A8-ABC0-408A-AF74-02971DC15DF8}"/>
                  </a:ext>
                </a:extLst>
              </p:cNvPr>
              <p:cNvSpPr txBox="1"/>
              <p:nvPr/>
            </p:nvSpPr>
            <p:spPr>
              <a:xfrm>
                <a:off x="1794120" y="1180814"/>
                <a:ext cx="1468094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36000000−2</m:t>
                          </m:r>
                          <m:sSubSup>
                            <m:sSub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209A5A8-ABC0-408A-AF74-02971DC1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120" y="1180814"/>
                <a:ext cx="1468094" cy="438390"/>
              </a:xfrm>
              <a:prstGeom prst="rect">
                <a:avLst/>
              </a:prstGeom>
              <a:blipFill>
                <a:blip r:embed="rId7"/>
                <a:stretch>
                  <a:fillRect r="-4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1523F00C-65AC-48E1-8FDA-542AC4CAE765}"/>
                  </a:ext>
                </a:extLst>
              </p:cNvPr>
              <p:cNvSpPr/>
              <p:nvPr/>
            </p:nvSpPr>
            <p:spPr>
              <a:xfrm>
                <a:off x="1344093" y="1240246"/>
                <a:ext cx="5847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1523F00C-65AC-48E1-8FDA-542AC4CAE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093" y="1240246"/>
                <a:ext cx="58471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90E7ABF2-8855-4FBB-8E8C-2DBD5D2CFE71}"/>
                  </a:ext>
                </a:extLst>
              </p:cNvPr>
              <p:cNvSpPr txBox="1"/>
              <p:nvPr/>
            </p:nvSpPr>
            <p:spPr>
              <a:xfrm>
                <a:off x="1135144" y="999119"/>
                <a:ext cx="5656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𝐻𝑉𝑀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90E7ABF2-8855-4FBB-8E8C-2DBD5D2CF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4" y="999119"/>
                <a:ext cx="565668" cy="215444"/>
              </a:xfrm>
              <a:prstGeom prst="rect">
                <a:avLst/>
              </a:prstGeom>
              <a:blipFill>
                <a:blip r:embed="rId9"/>
                <a:stretch>
                  <a:fillRect l="-6452" r="-3226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4314DB6-B148-46D3-9941-31A1C365FA5B}"/>
              </a:ext>
            </a:extLst>
          </p:cNvPr>
          <p:cNvCxnSpPr/>
          <p:nvPr/>
        </p:nvCxnSpPr>
        <p:spPr>
          <a:xfrm flipV="1">
            <a:off x="1663097" y="1753165"/>
            <a:ext cx="411836" cy="11106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B1C07BA-46EF-4F00-8073-E27D5BCD7E52}"/>
              </a:ext>
            </a:extLst>
          </p:cNvPr>
          <p:cNvCxnSpPr>
            <a:cxnSpLocks/>
          </p:cNvCxnSpPr>
          <p:nvPr/>
        </p:nvCxnSpPr>
        <p:spPr>
          <a:xfrm>
            <a:off x="1566863" y="2670686"/>
            <a:ext cx="0" cy="1424334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498ADBA-C4D9-4940-8B0B-893E9C90E41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85287" y="2670686"/>
            <a:ext cx="877945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889931D1-7A9C-448A-8202-92B2B0ABB6F8}"/>
                  </a:ext>
                </a:extLst>
              </p:cNvPr>
              <p:cNvSpPr txBox="1"/>
              <p:nvPr/>
            </p:nvSpPr>
            <p:spPr>
              <a:xfrm>
                <a:off x="263976" y="2487328"/>
                <a:ext cx="404341" cy="451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cs-CZ" sz="1400" b="0" dirty="0"/>
              </a:p>
              <a:p>
                <a:pPr algn="ctr"/>
                <a:r>
                  <a:rPr lang="cs-CZ" sz="14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889931D1-7A9C-448A-8202-92B2B0ABB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6" y="2487328"/>
                <a:ext cx="404341" cy="451598"/>
              </a:xfrm>
              <a:prstGeom prst="rect">
                <a:avLst/>
              </a:prstGeom>
              <a:blipFill>
                <a:blip r:embed="rId10"/>
                <a:stretch>
                  <a:fillRect l="-10448" r="-8955" b="-243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BA393948-C2F1-4DB6-B9A5-C729927C3F5D}"/>
                  </a:ext>
                </a:extLst>
              </p:cNvPr>
              <p:cNvSpPr txBox="1"/>
              <p:nvPr/>
            </p:nvSpPr>
            <p:spPr>
              <a:xfrm>
                <a:off x="1295894" y="4162605"/>
                <a:ext cx="400173" cy="451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  <a:p>
                <a:pPr algn="ctr"/>
                <a:r>
                  <a:rPr lang="cs-CZ" sz="14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BA393948-C2F1-4DB6-B9A5-C729927C3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4" y="4162605"/>
                <a:ext cx="400173" cy="451598"/>
              </a:xfrm>
              <a:prstGeom prst="rect">
                <a:avLst/>
              </a:prstGeom>
              <a:blipFill>
                <a:blip r:embed="rId11"/>
                <a:stretch>
                  <a:fillRect l="-10769" r="-9231" b="-243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louk 16">
            <a:extLst>
              <a:ext uri="{FF2B5EF4-FFF2-40B4-BE49-F238E27FC236}">
                <a16:creationId xmlns:a16="http://schemas.microsoft.com/office/drawing/2014/main" id="{8FD34434-7018-41D4-8343-E4AFCB209372}"/>
              </a:ext>
            </a:extLst>
          </p:cNvPr>
          <p:cNvSpPr/>
          <p:nvPr/>
        </p:nvSpPr>
        <p:spPr>
          <a:xfrm rot="8972231">
            <a:off x="1457260" y="1079467"/>
            <a:ext cx="1301936" cy="2426618"/>
          </a:xfrm>
          <a:prstGeom prst="arc">
            <a:avLst>
              <a:gd name="adj1" fmla="val 17116834"/>
              <a:gd name="adj2" fmla="val 41598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01541DE7-68ED-4D28-8984-DF0AE0AF4526}"/>
              </a:ext>
            </a:extLst>
          </p:cNvPr>
          <p:cNvSpPr/>
          <p:nvPr/>
        </p:nvSpPr>
        <p:spPr>
          <a:xfrm>
            <a:off x="1546402" y="2643650"/>
            <a:ext cx="45719" cy="4571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BFBF582F-713A-4121-AF94-316F143C61AC}"/>
                  </a:ext>
                </a:extLst>
              </p:cNvPr>
              <p:cNvSpPr/>
              <p:nvPr/>
            </p:nvSpPr>
            <p:spPr>
              <a:xfrm>
                <a:off x="2204510" y="3075076"/>
                <a:ext cx="4591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𝑇𝑈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BFBF582F-713A-4121-AF94-316F143C6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10" y="3075076"/>
                <a:ext cx="45910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ravá složená závorka 19">
            <a:extLst>
              <a:ext uri="{FF2B5EF4-FFF2-40B4-BE49-F238E27FC236}">
                <a16:creationId xmlns:a16="http://schemas.microsoft.com/office/drawing/2014/main" id="{ED6DA41B-D773-41E9-BCB8-280EC166C8A7}"/>
              </a:ext>
            </a:extLst>
          </p:cNvPr>
          <p:cNvSpPr/>
          <p:nvPr/>
        </p:nvSpPr>
        <p:spPr>
          <a:xfrm>
            <a:off x="3180586" y="1106841"/>
            <a:ext cx="226204" cy="3230440"/>
          </a:xfrm>
          <a:prstGeom prst="rightBrace">
            <a:avLst>
              <a:gd name="adj1" fmla="val 182759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816474E-745E-4CAD-BAF2-AA41ED014C23}"/>
              </a:ext>
            </a:extLst>
          </p:cNvPr>
          <p:cNvSpPr/>
          <p:nvPr/>
        </p:nvSpPr>
        <p:spPr>
          <a:xfrm>
            <a:off x="3696553" y="1003473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400" dirty="0">
                <a:solidFill>
                  <a:prstClr val="black"/>
                </a:solidFill>
              </a:rPr>
              <a:t>Máme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cs-CZ" sz="1400" dirty="0">
                <a:solidFill>
                  <a:prstClr val="black"/>
                </a:solidFill>
              </a:rPr>
              <a:t>dáno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  <a:endParaRPr lang="cs-CZ" sz="1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D0F262C8-75FF-4EFA-9405-17CAA961AE6F}"/>
                  </a:ext>
                </a:extLst>
              </p:cNvPr>
              <p:cNvSpPr/>
              <p:nvPr/>
            </p:nvSpPr>
            <p:spPr>
              <a:xfrm>
                <a:off x="3696553" y="1349037"/>
                <a:ext cx="13383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𝑇𝑈</m:t>
                      </m:r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=329</m:t>
                      </m:r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D0F262C8-75FF-4EFA-9405-17CAA961A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53" y="1349037"/>
                <a:ext cx="133838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4D3319C-C21E-4FC2-815F-1BDCEC24FDFC}"/>
                  </a:ext>
                </a:extLst>
              </p:cNvPr>
              <p:cNvSpPr txBox="1"/>
              <p:nvPr/>
            </p:nvSpPr>
            <p:spPr>
              <a:xfrm>
                <a:off x="3736734" y="1771186"/>
                <a:ext cx="1833707" cy="43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𝑀𝑀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4D3319C-C21E-4FC2-815F-1BDCEC24F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34" y="1771186"/>
                <a:ext cx="1833707" cy="439608"/>
              </a:xfrm>
              <a:prstGeom prst="rect">
                <a:avLst/>
              </a:prstGeom>
              <a:blipFill>
                <a:blip r:embed="rId14"/>
                <a:stretch>
                  <a:fillRect l="-1661" t="-1389" r="-332"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E6F5614B-B425-4FB3-8D58-AA83A3F48ED3}"/>
                  </a:ext>
                </a:extLst>
              </p:cNvPr>
              <p:cNvSpPr txBox="1"/>
              <p:nvPr/>
            </p:nvSpPr>
            <p:spPr>
              <a:xfrm>
                <a:off x="3715912" y="3367277"/>
                <a:ext cx="12347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𝑀𝑀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𝑀𝑀𝑆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E6F5614B-B425-4FB3-8D58-AA83A3F48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912" y="3367277"/>
                <a:ext cx="1234761" cy="215444"/>
              </a:xfrm>
              <a:prstGeom prst="rect">
                <a:avLst/>
              </a:prstGeom>
              <a:blipFill>
                <a:blip r:embed="rId15"/>
                <a:stretch>
                  <a:fillRect l="-2970" r="-990" b="-13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143368B6-2AE5-4E34-8A03-2E4DBC1CFA84}"/>
                  </a:ext>
                </a:extLst>
              </p:cNvPr>
              <p:cNvSpPr txBox="1"/>
              <p:nvPr/>
            </p:nvSpPr>
            <p:spPr>
              <a:xfrm>
                <a:off x="3715912" y="3818100"/>
                <a:ext cx="13607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𝑀𝑀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𝐻𝑉𝑀</m:t>
                              </m:r>
                            </m:e>
                          </m:d>
                        </m:e>
                        <m:sup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143368B6-2AE5-4E34-8A03-2E4DBC1CF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912" y="3818100"/>
                <a:ext cx="1360757" cy="215444"/>
              </a:xfrm>
              <a:prstGeom prst="rect">
                <a:avLst/>
              </a:prstGeom>
              <a:blipFill>
                <a:blip r:embed="rId16"/>
                <a:stretch>
                  <a:fillRect l="-2691" r="-448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oloviční rámeček 25">
            <a:extLst>
              <a:ext uri="{FF2B5EF4-FFF2-40B4-BE49-F238E27FC236}">
                <a16:creationId xmlns:a16="http://schemas.microsoft.com/office/drawing/2014/main" id="{BE0A32CE-02E9-4DCA-9F82-3907AEB39A40}"/>
              </a:ext>
            </a:extLst>
          </p:cNvPr>
          <p:cNvSpPr/>
          <p:nvPr/>
        </p:nvSpPr>
        <p:spPr>
          <a:xfrm rot="10800000">
            <a:off x="3696553" y="1078846"/>
            <a:ext cx="2220062" cy="3642606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A9566326-37C1-4946-881F-0FB022B78E1D}"/>
                  </a:ext>
                </a:extLst>
              </p:cNvPr>
              <p:cNvSpPr/>
              <p:nvPr/>
            </p:nvSpPr>
            <p:spPr>
              <a:xfrm>
                <a:off x="4536310" y="4853431"/>
                <a:ext cx="76995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sz="1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A9566326-37C1-4946-881F-0FB022B78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310" y="4853431"/>
                <a:ext cx="769954" cy="537648"/>
              </a:xfrm>
              <a:prstGeom prst="rect">
                <a:avLst/>
              </a:prstGeom>
              <a:blipFill>
                <a:blip r:embed="rId1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131D044E-42B7-48F5-BB7B-8E47953E7287}"/>
                  </a:ext>
                </a:extLst>
              </p:cNvPr>
              <p:cNvSpPr/>
              <p:nvPr/>
            </p:nvSpPr>
            <p:spPr>
              <a:xfrm>
                <a:off x="3566946" y="4971831"/>
                <a:ext cx="10954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𝐻𝑉</m:t>
                              </m:r>
                              <m:sSub>
                                <m:sSubPr>
                                  <m:ctrlPr>
                                    <a:rPr lang="cs-CZ" sz="1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131D044E-42B7-48F5-BB7B-8E47953E7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946" y="4971831"/>
                <a:ext cx="109542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délník 28">
            <a:extLst>
              <a:ext uri="{FF2B5EF4-FFF2-40B4-BE49-F238E27FC236}">
                <a16:creationId xmlns:a16="http://schemas.microsoft.com/office/drawing/2014/main" id="{EA425D48-5FE5-45D2-8511-835CDB865BB8}"/>
              </a:ext>
            </a:extLst>
          </p:cNvPr>
          <p:cNvSpPr/>
          <p:nvPr/>
        </p:nvSpPr>
        <p:spPr>
          <a:xfrm>
            <a:off x="5932257" y="995731"/>
            <a:ext cx="725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u="sng" dirty="0">
                <a:solidFill>
                  <a:srgbClr val="FF0000"/>
                </a:solidFill>
              </a:rPr>
              <a:t>Řešení: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BDEBB15-F7FC-4FD8-8A1C-CD96E8E734D9}"/>
              </a:ext>
            </a:extLst>
          </p:cNvPr>
          <p:cNvSpPr txBox="1"/>
          <p:nvPr/>
        </p:nvSpPr>
        <p:spPr>
          <a:xfrm>
            <a:off x="6657712" y="1000347"/>
            <a:ext cx="72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1. krok: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81CB5B5A-5C2A-4102-88B3-948E36C6A518}"/>
                  </a:ext>
                </a:extLst>
              </p:cNvPr>
              <p:cNvSpPr txBox="1"/>
              <p:nvPr/>
            </p:nvSpPr>
            <p:spPr>
              <a:xfrm>
                <a:off x="3676546" y="4165522"/>
                <a:ext cx="2185727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𝐻𝑉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36000000−2</m:t>
                          </m:r>
                          <m:sSubSup>
                            <m:sSub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81CB5B5A-5C2A-4102-88B3-948E36C6A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46" y="4165522"/>
                <a:ext cx="2185727" cy="438390"/>
              </a:xfrm>
              <a:prstGeom prst="rect">
                <a:avLst/>
              </a:prstGeom>
              <a:blipFill>
                <a:blip r:embed="rId19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7B994BD1-6858-4355-9D72-F72134C110BC}"/>
                  </a:ext>
                </a:extLst>
              </p:cNvPr>
              <p:cNvSpPr txBox="1"/>
              <p:nvPr/>
            </p:nvSpPr>
            <p:spPr>
              <a:xfrm>
                <a:off x="3698995" y="2623503"/>
                <a:ext cx="1926759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solidFill>
                      <a:prstClr val="black"/>
                    </a:solidFill>
                  </a:rPr>
                  <a:t>Země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sz="1400" dirty="0">
                    <a:solidFill>
                      <a:prstClr val="black"/>
                    </a:solidFill>
                  </a:rPr>
                  <a:t> s </a:t>
                </a:r>
                <a:r>
                  <a:rPr lang="cs-CZ" sz="1400" dirty="0">
                    <a:solidFill>
                      <a:srgbClr val="00B050"/>
                    </a:solidFill>
                  </a:rPr>
                  <a:t>uzavřenou ekonomikou</a:t>
                </a:r>
                <a:r>
                  <a:rPr lang="cs-CZ" sz="1400" dirty="0">
                    <a:solidFill>
                      <a:schemeClr val="tx1"/>
                    </a:solidFill>
                  </a:rPr>
                  <a:t>…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7B994BD1-6858-4355-9D72-F72134C1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95" y="2623503"/>
                <a:ext cx="1926759" cy="523220"/>
              </a:xfrm>
              <a:prstGeom prst="rect">
                <a:avLst/>
              </a:prstGeom>
              <a:blipFill>
                <a:blip r:embed="rId20"/>
                <a:stretch>
                  <a:fillRect l="-629" b="-102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ravá složená závorka 32">
            <a:extLst>
              <a:ext uri="{FF2B5EF4-FFF2-40B4-BE49-F238E27FC236}">
                <a16:creationId xmlns:a16="http://schemas.microsoft.com/office/drawing/2014/main" id="{82076106-9811-42B3-99E8-F781A3230EA0}"/>
              </a:ext>
            </a:extLst>
          </p:cNvPr>
          <p:cNvSpPr/>
          <p:nvPr/>
        </p:nvSpPr>
        <p:spPr>
          <a:xfrm rot="5400000">
            <a:off x="4508487" y="1449718"/>
            <a:ext cx="307777" cy="1845222"/>
          </a:xfrm>
          <a:prstGeom prst="rightBrace">
            <a:avLst>
              <a:gd name="adj1" fmla="val 106696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2766090A-86DB-41B9-9793-BBCABDDC73F4}"/>
                  </a:ext>
                </a:extLst>
              </p:cNvPr>
              <p:cNvSpPr txBox="1"/>
              <p:nvPr/>
            </p:nvSpPr>
            <p:spPr>
              <a:xfrm>
                <a:off x="6849705" y="1408368"/>
                <a:ext cx="1468094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36000000−2</m:t>
                          </m:r>
                          <m:sSubSup>
                            <m:sSub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2766090A-86DB-41B9-9793-BBCABDDC7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705" y="1408368"/>
                <a:ext cx="1468094" cy="438390"/>
              </a:xfrm>
              <a:prstGeom prst="rect">
                <a:avLst/>
              </a:prstGeom>
              <a:blipFill>
                <a:blip r:embed="rId21"/>
                <a:stretch>
                  <a:fillRect r="-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50FD4F7E-E54B-4527-ACAC-E7EADDF55536}"/>
                  </a:ext>
                </a:extLst>
              </p:cNvPr>
              <p:cNvSpPr/>
              <p:nvPr/>
            </p:nvSpPr>
            <p:spPr>
              <a:xfrm>
                <a:off x="6107769" y="1476586"/>
                <a:ext cx="89248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𝐻𝑉</m:t>
                      </m:r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50FD4F7E-E54B-4527-ACAC-E7EADDF55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69" y="1476586"/>
                <a:ext cx="892487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4478DA03-A6D6-42FF-BE6A-8A8E7C3CCAC2}"/>
                  </a:ext>
                </a:extLst>
              </p:cNvPr>
              <p:cNvSpPr txBox="1"/>
              <p:nvPr/>
            </p:nvSpPr>
            <p:spPr>
              <a:xfrm>
                <a:off x="8498693" y="1338664"/>
                <a:ext cx="1439359" cy="6244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400" u="sng" dirty="0"/>
                  <a:t>Vzorec pro výpočet:</a:t>
                </a:r>
                <a:endParaRPr lang="cs-CZ" sz="1400" b="0" i="1" u="sng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4478DA03-A6D6-42FF-BE6A-8A8E7C3CC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693" y="1338664"/>
                <a:ext cx="1439359" cy="624466"/>
              </a:xfrm>
              <a:prstGeom prst="rect">
                <a:avLst/>
              </a:prstGeom>
              <a:blipFill>
                <a:blip r:embed="rId23"/>
                <a:stretch>
                  <a:fillRect l="-7627" t="-8824" r="-5932"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CF65B4DE-1DEF-480F-9202-904C13E74D7C}"/>
                  </a:ext>
                </a:extLst>
              </p:cNvPr>
              <p:cNvSpPr/>
              <p:nvPr/>
            </p:nvSpPr>
            <p:spPr>
              <a:xfrm>
                <a:off x="6823498" y="2249364"/>
                <a:ext cx="584711" cy="497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CF65B4DE-1DEF-480F-9202-904C13E74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498" y="2249364"/>
                <a:ext cx="584711" cy="497572"/>
              </a:xfrm>
              <a:prstGeom prst="rect">
                <a:avLst/>
              </a:prstGeom>
              <a:blipFill>
                <a:blip r:embed="rId2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730C280-9065-440C-9938-477818228C6E}"/>
                  </a:ext>
                </a:extLst>
              </p:cNvPr>
              <p:cNvSpPr/>
              <p:nvPr/>
            </p:nvSpPr>
            <p:spPr>
              <a:xfrm>
                <a:off x="7230062" y="2132726"/>
                <a:ext cx="2097177" cy="6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000000−</m:t>
                                  </m:r>
                                  <m:r>
                                    <a:rPr lang="cs-CZ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cs-CZ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730C280-9065-440C-9938-477818228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62" y="2132726"/>
                <a:ext cx="2097177" cy="60388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8B2A4093-D1B0-4A8D-9968-70FA9729DFE5}"/>
                  </a:ext>
                </a:extLst>
              </p:cNvPr>
              <p:cNvSpPr/>
              <p:nvPr/>
            </p:nvSpPr>
            <p:spPr>
              <a:xfrm>
                <a:off x="6740359" y="2866434"/>
                <a:ext cx="2350323" cy="500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  <m:r>
                                        <a:rPr lang="cs-CZ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000000−</m:t>
                                      </m:r>
                                      <m:r>
                                        <a:rPr lang="cs-CZ" sz="1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cs-CZ" sz="1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sz="1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cs-CZ" sz="1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cs-CZ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8B2A4093-D1B0-4A8D-9968-70FA9729D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359" y="2866434"/>
                <a:ext cx="2350323" cy="5008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95CDA4AC-1235-41D9-ABDA-0DBF7CD82A94}"/>
                  </a:ext>
                </a:extLst>
              </p:cNvPr>
              <p:cNvSpPr/>
              <p:nvPr/>
            </p:nvSpPr>
            <p:spPr>
              <a:xfrm>
                <a:off x="6685017" y="3595611"/>
                <a:ext cx="4069447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000000−</m:t>
                              </m:r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cs-CZ" sz="1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∗2∗</m:t>
                          </m:r>
                          <m:sSubSup>
                            <m:sSubSup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sup>
                          </m:sSubSup>
                        </m:e>
                      </m:d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95CDA4AC-1235-41D9-ABDA-0DBF7CD82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017" y="3595611"/>
                <a:ext cx="4069447" cy="495649"/>
              </a:xfrm>
              <a:prstGeom prst="rect">
                <a:avLst/>
              </a:prstGeom>
              <a:blipFill>
                <a:blip r:embed="rId2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B4A41337-0B47-40FF-B344-6609640359E1}"/>
                  </a:ext>
                </a:extLst>
              </p:cNvPr>
              <p:cNvSpPr/>
              <p:nvPr/>
            </p:nvSpPr>
            <p:spPr>
              <a:xfrm>
                <a:off x="6703301" y="4269082"/>
                <a:ext cx="3671967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000000−</m:t>
                              </m:r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∗2∗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B4A41337-0B47-40FF-B344-660964035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301" y="4269082"/>
                <a:ext cx="3671967" cy="495649"/>
              </a:xfrm>
              <a:prstGeom prst="rect">
                <a:avLst/>
              </a:prstGeom>
              <a:blipFill>
                <a:blip r:embed="rId2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843CA809-3181-4692-BEF5-3FAA69CAACA5}"/>
                  </a:ext>
                </a:extLst>
              </p:cNvPr>
              <p:cNvSpPr/>
              <p:nvPr/>
            </p:nvSpPr>
            <p:spPr>
              <a:xfrm>
                <a:off x="6703301" y="4785798"/>
                <a:ext cx="2284408" cy="587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∗2∗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000000−</m:t>
                              </m:r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843CA809-3181-4692-BEF5-3FAA69CAA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301" y="4785798"/>
                <a:ext cx="2284408" cy="587469"/>
              </a:xfrm>
              <a:prstGeom prst="rect">
                <a:avLst/>
              </a:prstGeom>
              <a:blipFill>
                <a:blip r:embed="rId29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02BF5955-C7F3-4464-B56E-6A16C8E02EBD}"/>
                  </a:ext>
                </a:extLst>
              </p:cNvPr>
              <p:cNvSpPr/>
              <p:nvPr/>
            </p:nvSpPr>
            <p:spPr>
              <a:xfrm>
                <a:off x="6685017" y="5425731"/>
                <a:ext cx="2000484" cy="587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36000000−</m:t>
                              </m:r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02BF5955-C7F3-4464-B56E-6A16C8E02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017" y="5425731"/>
                <a:ext cx="2000484" cy="587469"/>
              </a:xfrm>
              <a:prstGeom prst="rect">
                <a:avLst/>
              </a:prstGeom>
              <a:blipFill>
                <a:blip r:embed="rId30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Poloviční rámeček 43">
            <a:extLst>
              <a:ext uri="{FF2B5EF4-FFF2-40B4-BE49-F238E27FC236}">
                <a16:creationId xmlns:a16="http://schemas.microsoft.com/office/drawing/2014/main" id="{1A7FCB1D-1AB1-4C02-8276-CE3F1D4A9FFF}"/>
              </a:ext>
            </a:extLst>
          </p:cNvPr>
          <p:cNvSpPr/>
          <p:nvPr/>
        </p:nvSpPr>
        <p:spPr>
          <a:xfrm rot="10800000">
            <a:off x="6205152" y="1431363"/>
            <a:ext cx="3829051" cy="578124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0F5CD72C-C576-4261-B4DC-C85A073A3BEB}"/>
              </a:ext>
            </a:extLst>
          </p:cNvPr>
          <p:cNvCxnSpPr/>
          <p:nvPr/>
        </p:nvCxnSpPr>
        <p:spPr>
          <a:xfrm>
            <a:off x="8398947" y="1431362"/>
            <a:ext cx="0" cy="480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>
            <a:extLst>
              <a:ext uri="{FF2B5EF4-FFF2-40B4-BE49-F238E27FC236}">
                <a16:creationId xmlns:a16="http://schemas.microsoft.com/office/drawing/2014/main" id="{E9DCCD27-87BD-4B75-B8F2-316B9D2DBD5B}"/>
              </a:ext>
            </a:extLst>
          </p:cNvPr>
          <p:cNvSpPr/>
          <p:nvPr/>
        </p:nvSpPr>
        <p:spPr>
          <a:xfrm>
            <a:off x="4921287" y="89452"/>
            <a:ext cx="24018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dirty="0"/>
              <a:t>Mezinárodní ekonomie (Cv. 1.)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B85E40B2-3C18-440D-9853-29AF8448F82D}"/>
              </a:ext>
            </a:extLst>
          </p:cNvPr>
          <p:cNvSpPr txBox="1"/>
          <p:nvPr/>
        </p:nvSpPr>
        <p:spPr>
          <a:xfrm>
            <a:off x="53589" y="64081"/>
            <a:ext cx="2630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St.41./1.6. Příklady k řešení/č.p. 2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3A19CD93-2976-4354-8121-EBE7AEF0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2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89AF468-B459-41A7-B6DD-0938417B72CC}"/>
              </a:ext>
            </a:extLst>
          </p:cNvPr>
          <p:cNvSpPr txBox="1"/>
          <p:nvPr/>
        </p:nvSpPr>
        <p:spPr>
          <a:xfrm>
            <a:off x="275756" y="612183"/>
            <a:ext cx="72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cs-CZ" sz="1400" dirty="0"/>
              <a:t>. krok: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E4781631-8B38-4488-816F-C4EB6EE5DD87}"/>
                  </a:ext>
                </a:extLst>
              </p:cNvPr>
              <p:cNvSpPr/>
              <p:nvPr/>
            </p:nvSpPr>
            <p:spPr>
              <a:xfrm>
                <a:off x="88182" y="937784"/>
                <a:ext cx="1815945" cy="587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000000−</m:t>
                              </m:r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E4781631-8B38-4488-816F-C4EB6EE5D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2" y="937784"/>
                <a:ext cx="1815945" cy="587469"/>
              </a:xfrm>
              <a:prstGeom prst="rect">
                <a:avLst/>
              </a:prstGeom>
              <a:blipFill>
                <a:blip r:embed="rId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C5B7DD45-13BE-4A25-9787-F9FE98C2F65A}"/>
                  </a:ext>
                </a:extLst>
              </p:cNvPr>
              <p:cNvSpPr/>
              <p:nvPr/>
            </p:nvSpPr>
            <p:spPr>
              <a:xfrm>
                <a:off x="1177205" y="1828425"/>
                <a:ext cx="2062616" cy="530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000000−</m:t>
                          </m:r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C5B7DD45-13BE-4A25-9787-F9FE98C2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05" y="1828425"/>
                <a:ext cx="2062616" cy="530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B62AA5A-B7B6-412C-A30A-B390FB4B02FC}"/>
              </a:ext>
            </a:extLst>
          </p:cNvPr>
          <p:cNvCxnSpPr>
            <a:cxnSpLocks/>
            <a:stCxn id="3" idx="2"/>
            <a:endCxn id="4" idx="1"/>
          </p:cNvCxnSpPr>
          <p:nvPr/>
        </p:nvCxnSpPr>
        <p:spPr>
          <a:xfrm>
            <a:off x="996155" y="1525253"/>
            <a:ext cx="181050" cy="568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9A654FF0-8693-4140-A23A-8B5EAA7BBC46}"/>
              </a:ext>
            </a:extLst>
          </p:cNvPr>
          <p:cNvSpPr/>
          <p:nvPr/>
        </p:nvSpPr>
        <p:spPr>
          <a:xfrm>
            <a:off x="3014509" y="1291742"/>
            <a:ext cx="281940" cy="1249852"/>
          </a:xfrm>
          <a:prstGeom prst="rightBrace">
            <a:avLst>
              <a:gd name="adj1" fmla="val 7098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C38FF603-551F-4A45-80A5-A1B396F93048}"/>
                  </a:ext>
                </a:extLst>
              </p:cNvPr>
              <p:cNvSpPr/>
              <p:nvPr/>
            </p:nvSpPr>
            <p:spPr>
              <a:xfrm>
                <a:off x="3275185" y="1649992"/>
                <a:ext cx="659989" cy="5333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C38FF603-551F-4A45-80A5-A1B396F93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85" y="1649992"/>
                <a:ext cx="659989" cy="533351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97F3151F-6298-4936-8546-49859B80BB00}"/>
              </a:ext>
            </a:extLst>
          </p:cNvPr>
          <p:cNvSpPr txBox="1"/>
          <p:nvPr/>
        </p:nvSpPr>
        <p:spPr>
          <a:xfrm>
            <a:off x="306559" y="3371328"/>
            <a:ext cx="72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3. krok: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A1560F4-E083-4FF8-B783-5300A464CE40}"/>
                  </a:ext>
                </a:extLst>
              </p:cNvPr>
              <p:cNvSpPr txBox="1"/>
              <p:nvPr/>
            </p:nvSpPr>
            <p:spPr>
              <a:xfrm>
                <a:off x="460906" y="3941932"/>
                <a:ext cx="12347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𝑀𝑀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𝑀𝑀𝑆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A1560F4-E083-4FF8-B783-5300A464C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06" y="3941932"/>
                <a:ext cx="1234761" cy="215444"/>
              </a:xfrm>
              <a:prstGeom prst="rect">
                <a:avLst/>
              </a:prstGeom>
              <a:blipFill>
                <a:blip r:embed="rId5"/>
                <a:stretch>
                  <a:fillRect l="-2970" r="-990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FA800D7-95B6-402B-9C1B-556FC26FFF52}"/>
                  </a:ext>
                </a:extLst>
              </p:cNvPr>
              <p:cNvSpPr txBox="1"/>
              <p:nvPr/>
            </p:nvSpPr>
            <p:spPr>
              <a:xfrm>
                <a:off x="460465" y="4345160"/>
                <a:ext cx="13607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𝑀𝑀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𝐻𝑉𝑀</m:t>
                              </m:r>
                            </m:e>
                          </m:d>
                        </m:e>
                        <m:sup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FA800D7-95B6-402B-9C1B-556FC26FF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65" y="4345160"/>
                <a:ext cx="1360757" cy="215444"/>
              </a:xfrm>
              <a:prstGeom prst="rect">
                <a:avLst/>
              </a:prstGeom>
              <a:blipFill>
                <a:blip r:embed="rId6"/>
                <a:stretch>
                  <a:fillRect l="-2691" r="-448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628FE0F-4C43-4E4A-A435-627DF8F4D097}"/>
                  </a:ext>
                </a:extLst>
              </p:cNvPr>
              <p:cNvSpPr txBox="1"/>
              <p:nvPr/>
            </p:nvSpPr>
            <p:spPr>
              <a:xfrm>
                <a:off x="465604" y="5313673"/>
                <a:ext cx="1087156" cy="405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𝑀𝑀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628FE0F-4C43-4E4A-A435-627DF8F4D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4" y="5313673"/>
                <a:ext cx="1087156" cy="405239"/>
              </a:xfrm>
              <a:prstGeom prst="rect">
                <a:avLst/>
              </a:prstGeom>
              <a:blipFill>
                <a:blip r:embed="rId7"/>
                <a:stretch>
                  <a:fillRect l="-3352" t="-3030" r="-559"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8B756085-DB5F-43B2-B20F-96C56EA0A048}"/>
                  </a:ext>
                </a:extLst>
              </p:cNvPr>
              <p:cNvSpPr/>
              <p:nvPr/>
            </p:nvSpPr>
            <p:spPr>
              <a:xfrm>
                <a:off x="322547" y="4770605"/>
                <a:ext cx="99152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𝐻𝑉𝑀</m:t>
                              </m:r>
                            </m:e>
                          </m:d>
                        </m:e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8B756085-DB5F-43B2-B20F-96C56EA0A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47" y="4770605"/>
                <a:ext cx="99152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96EB6FAA-051D-44BE-97EF-DADDAEFB6955}"/>
                  </a:ext>
                </a:extLst>
              </p:cNvPr>
              <p:cNvSpPr/>
              <p:nvPr/>
            </p:nvSpPr>
            <p:spPr>
              <a:xfrm>
                <a:off x="1138959" y="4673229"/>
                <a:ext cx="659989" cy="533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96EB6FAA-051D-44BE-97EF-DADDAEFB6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59" y="4673229"/>
                <a:ext cx="659989" cy="533351"/>
              </a:xfrm>
              <a:prstGeom prst="rect">
                <a:avLst/>
              </a:prstGeom>
              <a:blipFill>
                <a:blip r:embed="rId9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B6FCCBA-FC38-40A5-9C6A-68E7BA65462F}"/>
              </a:ext>
            </a:extLst>
          </p:cNvPr>
          <p:cNvCxnSpPr>
            <a:cxnSpLocks/>
          </p:cNvCxnSpPr>
          <p:nvPr/>
        </p:nvCxnSpPr>
        <p:spPr>
          <a:xfrm flipV="1">
            <a:off x="402363" y="2994855"/>
            <a:ext cx="3408201" cy="5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á složená závorka 14">
            <a:extLst>
              <a:ext uri="{FF2B5EF4-FFF2-40B4-BE49-F238E27FC236}">
                <a16:creationId xmlns:a16="http://schemas.microsoft.com/office/drawing/2014/main" id="{0854A1B4-A19D-4BE5-BDD8-90181CDFEB33}"/>
              </a:ext>
            </a:extLst>
          </p:cNvPr>
          <p:cNvSpPr/>
          <p:nvPr/>
        </p:nvSpPr>
        <p:spPr>
          <a:xfrm>
            <a:off x="1998593" y="3874391"/>
            <a:ext cx="281940" cy="1903880"/>
          </a:xfrm>
          <a:prstGeom prst="rightBrace">
            <a:avLst>
              <a:gd name="adj1" fmla="val 7098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294BCB02-4DAE-47E7-9DAE-E864674FCDD5}"/>
                  </a:ext>
                </a:extLst>
              </p:cNvPr>
              <p:cNvSpPr/>
              <p:nvPr/>
            </p:nvSpPr>
            <p:spPr>
              <a:xfrm>
                <a:off x="2359930" y="4237129"/>
                <a:ext cx="1234440" cy="533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294BCB02-4DAE-47E7-9DAE-E864674FC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30" y="4237129"/>
                <a:ext cx="1234440" cy="533351"/>
              </a:xfrm>
              <a:prstGeom prst="rect">
                <a:avLst/>
              </a:prstGeom>
              <a:blipFill>
                <a:blip r:embed="rId10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490A0BCF-5960-4217-B7E6-9E8ABADDF514}"/>
                  </a:ext>
                </a:extLst>
              </p:cNvPr>
              <p:cNvSpPr/>
              <p:nvPr/>
            </p:nvSpPr>
            <p:spPr>
              <a:xfrm>
                <a:off x="2513465" y="4857838"/>
                <a:ext cx="927370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490A0BCF-5960-4217-B7E6-9E8ABADD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5" y="4857838"/>
                <a:ext cx="927370" cy="310598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3893AC3-27F4-46BB-9B9C-09BA13571DA4}"/>
              </a:ext>
            </a:extLst>
          </p:cNvPr>
          <p:cNvCxnSpPr>
            <a:cxnSpLocks/>
          </p:cNvCxnSpPr>
          <p:nvPr/>
        </p:nvCxnSpPr>
        <p:spPr>
          <a:xfrm>
            <a:off x="3963749" y="957954"/>
            <a:ext cx="0" cy="5196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9407C09-7A65-4C6A-8BB2-A99EE221EAE3}"/>
              </a:ext>
            </a:extLst>
          </p:cNvPr>
          <p:cNvSpPr txBox="1"/>
          <p:nvPr/>
        </p:nvSpPr>
        <p:spPr>
          <a:xfrm>
            <a:off x="3974147" y="620359"/>
            <a:ext cx="72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4. krok: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A5880605-AF0A-471F-B9BA-474DA06EF95D}"/>
                  </a:ext>
                </a:extLst>
              </p:cNvPr>
              <p:cNvSpPr/>
              <p:nvPr/>
            </p:nvSpPr>
            <p:spPr>
              <a:xfrm>
                <a:off x="5178549" y="1101569"/>
                <a:ext cx="1901370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A5880605-AF0A-471F-B9BA-474DA06EF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49" y="1101569"/>
                <a:ext cx="1901370" cy="310598"/>
              </a:xfrm>
              <a:prstGeom prst="rect">
                <a:avLst/>
              </a:prstGeom>
              <a:blipFill>
                <a:blip r:embed="rId12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8FED5514-EDAB-4DA6-B2A4-F8242CAFADA9}"/>
                  </a:ext>
                </a:extLst>
              </p:cNvPr>
              <p:cNvSpPr/>
              <p:nvPr/>
            </p:nvSpPr>
            <p:spPr>
              <a:xfrm>
                <a:off x="4118590" y="2411054"/>
                <a:ext cx="927370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8FED5514-EDAB-4DA6-B2A4-F8242CAFA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90" y="2411054"/>
                <a:ext cx="927370" cy="310598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32AF315E-D6CF-4E1E-87DA-12572FE9D141}"/>
                  </a:ext>
                </a:extLst>
              </p:cNvPr>
              <p:cNvSpPr/>
              <p:nvPr/>
            </p:nvSpPr>
            <p:spPr>
              <a:xfrm>
                <a:off x="6145407" y="2402414"/>
                <a:ext cx="927370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32AF315E-D6CF-4E1E-87DA-12572FE9D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407" y="2402414"/>
                <a:ext cx="927370" cy="310598"/>
              </a:xfrm>
              <a:prstGeom prst="rect">
                <a:avLst/>
              </a:prstGeom>
              <a:blipFill>
                <a:blip r:embed="rId1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oloviční rámeček 22">
            <a:extLst>
              <a:ext uri="{FF2B5EF4-FFF2-40B4-BE49-F238E27FC236}">
                <a16:creationId xmlns:a16="http://schemas.microsoft.com/office/drawing/2014/main" id="{CC4CBF08-B10F-4EAF-9C23-392B0FB25A0C}"/>
              </a:ext>
            </a:extLst>
          </p:cNvPr>
          <p:cNvSpPr/>
          <p:nvPr/>
        </p:nvSpPr>
        <p:spPr>
          <a:xfrm rot="10800000">
            <a:off x="5178549" y="1115958"/>
            <a:ext cx="1824080" cy="315845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455ED294-56B4-477F-8E29-2491546163F7}"/>
                  </a:ext>
                </a:extLst>
              </p:cNvPr>
              <p:cNvSpPr txBox="1"/>
              <p:nvPr/>
            </p:nvSpPr>
            <p:spPr>
              <a:xfrm>
                <a:off x="4209186" y="2140690"/>
                <a:ext cx="471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455ED294-56B4-477F-8E29-249154616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86" y="2140690"/>
                <a:ext cx="471219" cy="215444"/>
              </a:xfrm>
              <a:prstGeom prst="rect">
                <a:avLst/>
              </a:prstGeom>
              <a:blipFill>
                <a:blip r:embed="rId15"/>
                <a:stretch>
                  <a:fillRect l="-7692" r="-6410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8C3A2BCC-941F-4BBB-B4A0-741DA616BF3F}"/>
              </a:ext>
            </a:extLst>
          </p:cNvPr>
          <p:cNvSpPr txBox="1"/>
          <p:nvPr/>
        </p:nvSpPr>
        <p:spPr>
          <a:xfrm>
            <a:off x="4099329" y="1626879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4.1.:</a:t>
            </a:r>
          </a:p>
        </p:txBody>
      </p:sp>
      <p:sp>
        <p:nvSpPr>
          <p:cNvPr id="26" name="Poloviční rámeček 25">
            <a:extLst>
              <a:ext uri="{FF2B5EF4-FFF2-40B4-BE49-F238E27FC236}">
                <a16:creationId xmlns:a16="http://schemas.microsoft.com/office/drawing/2014/main" id="{E1E6605A-2DFC-4F31-BB72-0376481BD2C0}"/>
              </a:ext>
            </a:extLst>
          </p:cNvPr>
          <p:cNvSpPr/>
          <p:nvPr/>
        </p:nvSpPr>
        <p:spPr>
          <a:xfrm rot="10800000">
            <a:off x="4174494" y="2140690"/>
            <a:ext cx="869904" cy="645418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DDF894F1-06BF-4886-A401-091E49CF458E}"/>
                  </a:ext>
                </a:extLst>
              </p:cNvPr>
              <p:cNvSpPr/>
              <p:nvPr/>
            </p:nvSpPr>
            <p:spPr>
              <a:xfrm>
                <a:off x="4082510" y="5617152"/>
                <a:ext cx="1184056" cy="44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DDF894F1-06BF-4886-A401-091E49CF4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510" y="5617152"/>
                <a:ext cx="1184056" cy="447880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29865517-F736-4017-BF20-CDBBC4341455}"/>
                  </a:ext>
                </a:extLst>
              </p:cNvPr>
              <p:cNvSpPr/>
              <p:nvPr/>
            </p:nvSpPr>
            <p:spPr>
              <a:xfrm>
                <a:off x="4018918" y="2987841"/>
                <a:ext cx="2036263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29865517-F736-4017-BF20-CDBBC4341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918" y="2987841"/>
                <a:ext cx="2036263" cy="310213"/>
              </a:xfrm>
              <a:prstGeom prst="rect">
                <a:avLst/>
              </a:prstGeom>
              <a:blipFill>
                <a:blip r:embed="rId1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1C34FAE6-74CA-4842-8ACB-F6D678C1E64E}"/>
                  </a:ext>
                </a:extLst>
              </p:cNvPr>
              <p:cNvSpPr/>
              <p:nvPr/>
            </p:nvSpPr>
            <p:spPr>
              <a:xfrm>
                <a:off x="4081853" y="3390906"/>
                <a:ext cx="693075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1C34FAE6-74CA-4842-8ACB-F6D678C1E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53" y="3390906"/>
                <a:ext cx="693075" cy="310213"/>
              </a:xfrm>
              <a:prstGeom prst="rect">
                <a:avLst/>
              </a:prstGeom>
              <a:blipFill>
                <a:blip r:embed="rId1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29030BD6-1236-4201-B6CC-F3461058FF2E}"/>
                  </a:ext>
                </a:extLst>
              </p:cNvPr>
              <p:cNvSpPr/>
              <p:nvPr/>
            </p:nvSpPr>
            <p:spPr>
              <a:xfrm>
                <a:off x="4654399" y="3390787"/>
                <a:ext cx="10198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29030BD6-1236-4201-B6CC-F3461058F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99" y="3390787"/>
                <a:ext cx="1019831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C878FBFC-AEBE-45B1-B53A-D1CF61CE4EEC}"/>
                  </a:ext>
                </a:extLst>
              </p:cNvPr>
              <p:cNvSpPr/>
              <p:nvPr/>
            </p:nvSpPr>
            <p:spPr>
              <a:xfrm>
                <a:off x="4131796" y="3845194"/>
                <a:ext cx="593688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C878FBFC-AEBE-45B1-B53A-D1CF61CE4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96" y="3845194"/>
                <a:ext cx="593688" cy="310213"/>
              </a:xfrm>
              <a:prstGeom prst="rect">
                <a:avLst/>
              </a:prstGeom>
              <a:blipFill>
                <a:blip r:embed="rId2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59855A34-8246-4521-B1E6-FE23C115674E}"/>
                  </a:ext>
                </a:extLst>
              </p:cNvPr>
              <p:cNvSpPr/>
              <p:nvPr/>
            </p:nvSpPr>
            <p:spPr>
              <a:xfrm>
                <a:off x="4490718" y="3746762"/>
                <a:ext cx="1077460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000000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59855A34-8246-4521-B1E6-FE23C115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18" y="3746762"/>
                <a:ext cx="1077460" cy="497059"/>
              </a:xfrm>
              <a:prstGeom prst="rect">
                <a:avLst/>
              </a:prstGeom>
              <a:blipFill>
                <a:blip r:embed="rId2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BEDAD5C3-6A2E-4768-9714-E1E70DCB9079}"/>
                  </a:ext>
                </a:extLst>
              </p:cNvPr>
              <p:cNvSpPr/>
              <p:nvPr/>
            </p:nvSpPr>
            <p:spPr>
              <a:xfrm>
                <a:off x="4526679" y="4313036"/>
                <a:ext cx="9204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BEDAD5C3-6A2E-4768-9714-E1E70DCB9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679" y="4313036"/>
                <a:ext cx="920445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571C6502-C64B-4D06-B186-04B09459C398}"/>
                  </a:ext>
                </a:extLst>
              </p:cNvPr>
              <p:cNvSpPr/>
              <p:nvPr/>
            </p:nvSpPr>
            <p:spPr>
              <a:xfrm>
                <a:off x="4093238" y="4301212"/>
                <a:ext cx="593688" cy="310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571C6502-C64B-4D06-B186-04B09459C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38" y="4301212"/>
                <a:ext cx="593688" cy="310213"/>
              </a:xfrm>
              <a:prstGeom prst="rect">
                <a:avLst/>
              </a:prstGeom>
              <a:blipFill>
                <a:blip r:embed="rId2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065DA5D8-99D2-48B5-8426-A67627DDA75B}"/>
                  </a:ext>
                </a:extLst>
              </p:cNvPr>
              <p:cNvSpPr/>
              <p:nvPr/>
            </p:nvSpPr>
            <p:spPr>
              <a:xfrm>
                <a:off x="4111005" y="4739311"/>
                <a:ext cx="5805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065DA5D8-99D2-48B5-8426-A67627DDA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005" y="4739311"/>
                <a:ext cx="58054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1797CD43-BB2B-4E14-8E62-846DECEE5565}"/>
                  </a:ext>
                </a:extLst>
              </p:cNvPr>
              <p:cNvSpPr/>
              <p:nvPr/>
            </p:nvSpPr>
            <p:spPr>
              <a:xfrm>
                <a:off x="4508654" y="4693142"/>
                <a:ext cx="1038361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1797CD43-BB2B-4E14-8E62-846DECEE5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654" y="4693142"/>
                <a:ext cx="1038361" cy="33316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76A82854-316D-459C-A750-087C4057FCF2}"/>
                  </a:ext>
                </a:extLst>
              </p:cNvPr>
              <p:cNvSpPr/>
              <p:nvPr/>
            </p:nvSpPr>
            <p:spPr>
              <a:xfrm>
                <a:off x="4120405" y="5199463"/>
                <a:ext cx="5805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76A82854-316D-459C-A750-087C4057F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05" y="5199463"/>
                <a:ext cx="580544" cy="307777"/>
              </a:xfrm>
              <a:prstGeom prst="rect">
                <a:avLst/>
              </a:prstGeom>
              <a:blipFill>
                <a:blip r:embed="rId2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686786E6-2F8F-4235-BC70-82603AD9CEEA}"/>
                  </a:ext>
                </a:extLst>
              </p:cNvPr>
              <p:cNvSpPr/>
              <p:nvPr/>
            </p:nvSpPr>
            <p:spPr>
              <a:xfrm>
                <a:off x="4567363" y="5208516"/>
                <a:ext cx="622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686786E6-2F8F-4235-BC70-82603AD9C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363" y="5208516"/>
                <a:ext cx="622286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6567F731-C291-4ADE-963B-C2302DADA43B}"/>
              </a:ext>
            </a:extLst>
          </p:cNvPr>
          <p:cNvCxnSpPr>
            <a:cxnSpLocks/>
          </p:cNvCxnSpPr>
          <p:nvPr/>
        </p:nvCxnSpPr>
        <p:spPr>
          <a:xfrm>
            <a:off x="6016800" y="1931358"/>
            <a:ext cx="13034" cy="4222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A9FEDFDD-D680-444B-871D-9D26D299CAFB}"/>
              </a:ext>
            </a:extLst>
          </p:cNvPr>
          <p:cNvSpPr txBox="1"/>
          <p:nvPr/>
        </p:nvSpPr>
        <p:spPr>
          <a:xfrm>
            <a:off x="6228438" y="1623581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4.2.: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FAB9EFAF-4C5F-40B8-95A0-651DC6262136}"/>
                  </a:ext>
                </a:extLst>
              </p:cNvPr>
              <p:cNvSpPr txBox="1"/>
              <p:nvPr/>
            </p:nvSpPr>
            <p:spPr>
              <a:xfrm>
                <a:off x="6237565" y="2123135"/>
                <a:ext cx="4753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FAB9EFAF-4C5F-40B8-95A0-651DC6262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65" y="2123135"/>
                <a:ext cx="475387" cy="215444"/>
              </a:xfrm>
              <a:prstGeom prst="rect">
                <a:avLst/>
              </a:prstGeom>
              <a:blipFill>
                <a:blip r:embed="rId28"/>
                <a:stretch>
                  <a:fillRect l="-7692" r="-7692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Poloviční rámeček 41">
            <a:extLst>
              <a:ext uri="{FF2B5EF4-FFF2-40B4-BE49-F238E27FC236}">
                <a16:creationId xmlns:a16="http://schemas.microsoft.com/office/drawing/2014/main" id="{3E4E58E5-E4EE-4C6E-9E3F-5B036ED739AA}"/>
              </a:ext>
            </a:extLst>
          </p:cNvPr>
          <p:cNvSpPr/>
          <p:nvPr/>
        </p:nvSpPr>
        <p:spPr>
          <a:xfrm rot="10800000">
            <a:off x="6202873" y="2123135"/>
            <a:ext cx="869904" cy="653712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0EBEF909-90BD-4A25-905B-44152AF3A300}"/>
                  </a:ext>
                </a:extLst>
              </p:cNvPr>
              <p:cNvSpPr/>
              <p:nvPr/>
            </p:nvSpPr>
            <p:spPr>
              <a:xfrm>
                <a:off x="6118671" y="5490301"/>
                <a:ext cx="1436224" cy="44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cs-CZ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𝟒𝟐𝟒𝟐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0EBEF909-90BD-4A25-905B-44152AF3A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71" y="5490301"/>
                <a:ext cx="1436224" cy="447880"/>
              </a:xfrm>
              <a:prstGeom prst="rect">
                <a:avLst/>
              </a:prstGeom>
              <a:blipFill>
                <a:blip r:embed="rId29"/>
                <a:stretch>
                  <a:fillRect b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4A73A66D-9B55-4E60-B3D3-064A13AF7CEE}"/>
                  </a:ext>
                </a:extLst>
              </p:cNvPr>
              <p:cNvSpPr/>
              <p:nvPr/>
            </p:nvSpPr>
            <p:spPr>
              <a:xfrm>
                <a:off x="6090589" y="2946484"/>
                <a:ext cx="1837491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4A73A66D-9B55-4E60-B3D3-064A13AF7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589" y="2946484"/>
                <a:ext cx="1837491" cy="310598"/>
              </a:xfrm>
              <a:prstGeom prst="rect">
                <a:avLst/>
              </a:prstGeom>
              <a:blipFill>
                <a:blip r:embed="rId3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F4287571-1B3F-41D8-BC36-6B832E50801C}"/>
                  </a:ext>
                </a:extLst>
              </p:cNvPr>
              <p:cNvSpPr/>
              <p:nvPr/>
            </p:nvSpPr>
            <p:spPr>
              <a:xfrm>
                <a:off x="6099945" y="3338549"/>
                <a:ext cx="693075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F4287571-1B3F-41D8-BC36-6B832E508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45" y="3338549"/>
                <a:ext cx="693075" cy="310598"/>
              </a:xfrm>
              <a:prstGeom prst="rect">
                <a:avLst/>
              </a:prstGeom>
              <a:blipFill>
                <a:blip r:embed="rId3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5C24F02-DDDD-4707-905D-41F9031B0855}"/>
                  </a:ext>
                </a:extLst>
              </p:cNvPr>
              <p:cNvSpPr/>
              <p:nvPr/>
            </p:nvSpPr>
            <p:spPr>
              <a:xfrm>
                <a:off x="6612240" y="3341961"/>
                <a:ext cx="11400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5C24F02-DDDD-4707-905D-41F9031B0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40" y="3341961"/>
                <a:ext cx="1140056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49911AC5-A7E9-44A0-B71A-241DF16EC159}"/>
                  </a:ext>
                </a:extLst>
              </p:cNvPr>
              <p:cNvSpPr/>
              <p:nvPr/>
            </p:nvSpPr>
            <p:spPr>
              <a:xfrm>
                <a:off x="6137592" y="3829527"/>
                <a:ext cx="593688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49911AC5-A7E9-44A0-B71A-241DF16EC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92" y="3829527"/>
                <a:ext cx="593688" cy="310598"/>
              </a:xfrm>
              <a:prstGeom prst="rect">
                <a:avLst/>
              </a:prstGeom>
              <a:blipFill>
                <a:blip r:embed="rId3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06A845D6-5594-4E6B-9B5F-01F1832AC858}"/>
                  </a:ext>
                </a:extLst>
              </p:cNvPr>
              <p:cNvSpPr/>
              <p:nvPr/>
            </p:nvSpPr>
            <p:spPr>
              <a:xfrm>
                <a:off x="6496514" y="3731095"/>
                <a:ext cx="1077460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000000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06A845D6-5594-4E6B-9B5F-01F1832AC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514" y="3731095"/>
                <a:ext cx="1077460" cy="497059"/>
              </a:xfrm>
              <a:prstGeom prst="rect">
                <a:avLst/>
              </a:prstGeom>
              <a:blipFill>
                <a:blip r:embed="rId3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0C4E9883-1968-4DB0-AC91-E8B05D1FA9D8}"/>
                  </a:ext>
                </a:extLst>
              </p:cNvPr>
              <p:cNvSpPr/>
              <p:nvPr/>
            </p:nvSpPr>
            <p:spPr>
              <a:xfrm>
                <a:off x="6535064" y="4279273"/>
                <a:ext cx="10198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0C4E9883-1968-4DB0-AC91-E8B05D1FA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064" y="4279273"/>
                <a:ext cx="1019831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E97EFC3D-2A3E-4163-9E10-B58114A9EC64}"/>
                  </a:ext>
                </a:extLst>
              </p:cNvPr>
              <p:cNvSpPr/>
              <p:nvPr/>
            </p:nvSpPr>
            <p:spPr>
              <a:xfrm>
                <a:off x="6112255" y="4276503"/>
                <a:ext cx="593688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E97EFC3D-2A3E-4163-9E10-B58114A9E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255" y="4276503"/>
                <a:ext cx="593688" cy="310598"/>
              </a:xfrm>
              <a:prstGeom prst="rect">
                <a:avLst/>
              </a:prstGeom>
              <a:blipFill>
                <a:blip r:embed="rId3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82295010-7548-47CA-810C-237C1D477DAA}"/>
                  </a:ext>
                </a:extLst>
              </p:cNvPr>
              <p:cNvSpPr/>
              <p:nvPr/>
            </p:nvSpPr>
            <p:spPr>
              <a:xfrm>
                <a:off x="6121189" y="4725262"/>
                <a:ext cx="584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82295010-7548-47CA-810C-237C1D477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189" y="4725262"/>
                <a:ext cx="584712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9ADFE10A-CE9C-4CD3-86AF-FBA9738354F7}"/>
                  </a:ext>
                </a:extLst>
              </p:cNvPr>
              <p:cNvSpPr/>
              <p:nvPr/>
            </p:nvSpPr>
            <p:spPr>
              <a:xfrm>
                <a:off x="6508206" y="4670039"/>
                <a:ext cx="1137747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18000</m:t>
                          </m:r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9ADFE10A-CE9C-4CD3-86AF-FBA973835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206" y="4670039"/>
                <a:ext cx="1137747" cy="333168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84252DA1-581E-46A3-BC84-1085E7D7C0A9}"/>
                  </a:ext>
                </a:extLst>
              </p:cNvPr>
              <p:cNvSpPr/>
              <p:nvPr/>
            </p:nvSpPr>
            <p:spPr>
              <a:xfrm>
                <a:off x="6121189" y="5130619"/>
                <a:ext cx="584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84252DA1-581E-46A3-BC84-1085E7D7C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189" y="5130619"/>
                <a:ext cx="584712" cy="307777"/>
              </a:xfrm>
              <a:prstGeom prst="rect">
                <a:avLst/>
              </a:prstGeom>
              <a:blipFill>
                <a:blip r:embed="rId3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386E8E66-991C-4D99-9508-0C161A3862C7}"/>
                  </a:ext>
                </a:extLst>
              </p:cNvPr>
              <p:cNvSpPr/>
              <p:nvPr/>
            </p:nvSpPr>
            <p:spPr>
              <a:xfrm>
                <a:off x="6557515" y="5130618"/>
                <a:ext cx="8579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4242,64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386E8E66-991C-4D99-9508-0C161A386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15" y="5130618"/>
                <a:ext cx="857927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A2CED7AC-87E1-4E50-9594-55635587334D}"/>
              </a:ext>
            </a:extLst>
          </p:cNvPr>
          <p:cNvCxnSpPr>
            <a:cxnSpLocks/>
          </p:cNvCxnSpPr>
          <p:nvPr/>
        </p:nvCxnSpPr>
        <p:spPr>
          <a:xfrm flipV="1">
            <a:off x="4409925" y="1353876"/>
            <a:ext cx="1378952" cy="11148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1824E78D-E073-4FAB-A861-7C9F76D5DEF7}"/>
              </a:ext>
            </a:extLst>
          </p:cNvPr>
          <p:cNvCxnSpPr>
            <a:cxnSpLocks/>
          </p:cNvCxnSpPr>
          <p:nvPr/>
        </p:nvCxnSpPr>
        <p:spPr>
          <a:xfrm flipH="1" flipV="1">
            <a:off x="5399677" y="1353876"/>
            <a:ext cx="882061" cy="11559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louk 56">
            <a:extLst>
              <a:ext uri="{FF2B5EF4-FFF2-40B4-BE49-F238E27FC236}">
                <a16:creationId xmlns:a16="http://schemas.microsoft.com/office/drawing/2014/main" id="{73F5A89F-4554-4DC6-B2A7-A18092CEB474}"/>
              </a:ext>
            </a:extLst>
          </p:cNvPr>
          <p:cNvSpPr/>
          <p:nvPr/>
        </p:nvSpPr>
        <p:spPr>
          <a:xfrm rot="5400000">
            <a:off x="7186310" y="3308826"/>
            <a:ext cx="4152049" cy="2474304"/>
          </a:xfrm>
          <a:prstGeom prst="arc">
            <a:avLst>
              <a:gd name="adj1" fmla="val 10821286"/>
              <a:gd name="adj2" fmla="val 16097944"/>
            </a:avLst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Poloviční rámeček 57">
            <a:extLst>
              <a:ext uri="{FF2B5EF4-FFF2-40B4-BE49-F238E27FC236}">
                <a16:creationId xmlns:a16="http://schemas.microsoft.com/office/drawing/2014/main" id="{B6184590-4F21-4205-868C-CCB7BF2CCD5F}"/>
              </a:ext>
            </a:extLst>
          </p:cNvPr>
          <p:cNvSpPr/>
          <p:nvPr/>
        </p:nvSpPr>
        <p:spPr>
          <a:xfrm rot="10800000" flipH="1">
            <a:off x="9251668" y="1659399"/>
            <a:ext cx="2200224" cy="2848668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14ADFF98-456B-4A34-A6D8-510DF6607331}"/>
                  </a:ext>
                </a:extLst>
              </p:cNvPr>
              <p:cNvSpPr txBox="1"/>
              <p:nvPr/>
            </p:nvSpPr>
            <p:spPr>
              <a:xfrm>
                <a:off x="11256667" y="4582008"/>
                <a:ext cx="2113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14ADFF98-456B-4A34-A6D8-510DF6607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667" y="4582008"/>
                <a:ext cx="211340" cy="215444"/>
              </a:xfrm>
              <a:prstGeom prst="rect">
                <a:avLst/>
              </a:prstGeom>
              <a:blipFill>
                <a:blip r:embed="rId41"/>
                <a:stretch>
                  <a:fillRect l="-23529" r="-5882" b="-22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823FB9FC-74AA-4ED7-AC7B-5CD6E126D800}"/>
                  </a:ext>
                </a:extLst>
              </p:cNvPr>
              <p:cNvSpPr txBox="1"/>
              <p:nvPr/>
            </p:nvSpPr>
            <p:spPr>
              <a:xfrm>
                <a:off x="8966166" y="1612981"/>
                <a:ext cx="2155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823FB9FC-74AA-4ED7-AC7B-5CD6E126D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166" y="1612981"/>
                <a:ext cx="215507" cy="215444"/>
              </a:xfrm>
              <a:prstGeom prst="rect">
                <a:avLst/>
              </a:prstGeom>
              <a:blipFill>
                <a:blip r:embed="rId42"/>
                <a:stretch>
                  <a:fillRect l="-22857" r="-5714" b="-22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6BBB6D04-2F6F-4C0D-B11A-CF00AA3EF098}"/>
                  </a:ext>
                </a:extLst>
              </p:cNvPr>
              <p:cNvSpPr/>
              <p:nvPr/>
            </p:nvSpPr>
            <p:spPr>
              <a:xfrm>
                <a:off x="8655023" y="2323711"/>
                <a:ext cx="6222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6000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6BBB6D04-2F6F-4C0D-B11A-CF00AA3E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023" y="2323711"/>
                <a:ext cx="622285" cy="3077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7F638CA0-EDC1-46FA-9136-8503E3E2C77D}"/>
                  </a:ext>
                </a:extLst>
              </p:cNvPr>
              <p:cNvSpPr/>
              <p:nvPr/>
            </p:nvSpPr>
            <p:spPr>
              <a:xfrm>
                <a:off x="10267193" y="4563316"/>
                <a:ext cx="622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4242</m:t>
                      </m:r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7F638CA0-EDC1-46FA-9136-8503E3E2C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193" y="4563316"/>
                <a:ext cx="622286" cy="30777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EF9BA88F-26E8-4A23-AED9-3091E8E4F329}"/>
                  </a:ext>
                </a:extLst>
              </p:cNvPr>
              <p:cNvSpPr txBox="1"/>
              <p:nvPr/>
            </p:nvSpPr>
            <p:spPr>
              <a:xfrm>
                <a:off x="10360501" y="1593862"/>
                <a:ext cx="1468094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36000000−2</m:t>
                          </m:r>
                          <m:sSubSup>
                            <m:sSub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EF9BA88F-26E8-4A23-AED9-3091E8E4F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501" y="1593862"/>
                <a:ext cx="1468094" cy="438390"/>
              </a:xfrm>
              <a:prstGeom prst="rect">
                <a:avLst/>
              </a:prstGeom>
              <a:blipFill>
                <a:blip r:embed="rId45"/>
                <a:stretch>
                  <a:fillRect r="-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1B83FCA1-96B2-4A5A-84EF-A60890091BDF}"/>
                  </a:ext>
                </a:extLst>
              </p:cNvPr>
              <p:cNvSpPr/>
              <p:nvPr/>
            </p:nvSpPr>
            <p:spPr>
              <a:xfrm>
                <a:off x="9910474" y="1653294"/>
                <a:ext cx="5847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1B83FCA1-96B2-4A5A-84EF-A60890091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474" y="1653294"/>
                <a:ext cx="584711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B3F760FB-E4B1-4BE4-8144-9C13A7870A18}"/>
                  </a:ext>
                </a:extLst>
              </p:cNvPr>
              <p:cNvSpPr txBox="1"/>
              <p:nvPr/>
            </p:nvSpPr>
            <p:spPr>
              <a:xfrm>
                <a:off x="9701525" y="1412167"/>
                <a:ext cx="5656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𝐻𝑉𝑀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B3F760FB-E4B1-4BE4-8144-9C13A7870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25" y="1412167"/>
                <a:ext cx="565668" cy="215444"/>
              </a:xfrm>
              <a:prstGeom prst="rect">
                <a:avLst/>
              </a:prstGeom>
              <a:blipFill>
                <a:blip r:embed="rId46"/>
                <a:stretch>
                  <a:fillRect l="-6452" r="-3226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501A7D6A-5850-44D0-9214-B6EA58DCC20B}"/>
              </a:ext>
            </a:extLst>
          </p:cNvPr>
          <p:cNvCxnSpPr/>
          <p:nvPr/>
        </p:nvCxnSpPr>
        <p:spPr>
          <a:xfrm flipV="1">
            <a:off x="10229478" y="2166213"/>
            <a:ext cx="411836" cy="11106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CDB0AEA5-1312-4212-999E-A0CD1E01A3AD}"/>
              </a:ext>
            </a:extLst>
          </p:cNvPr>
          <p:cNvCxnSpPr>
            <a:cxnSpLocks/>
          </p:cNvCxnSpPr>
          <p:nvPr/>
        </p:nvCxnSpPr>
        <p:spPr>
          <a:xfrm>
            <a:off x="10133244" y="3083734"/>
            <a:ext cx="0" cy="1424334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C5EC7998-0FB5-4CF4-B7D4-48107D46B8B4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9251668" y="3083733"/>
            <a:ext cx="877945" cy="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6388613-C49C-4C82-AFD9-CCCA9ADEC929}"/>
              </a:ext>
            </a:extLst>
          </p:cNvPr>
          <p:cNvSpPr/>
          <p:nvPr/>
        </p:nvSpPr>
        <p:spPr>
          <a:xfrm rot="8972231">
            <a:off x="10023641" y="1492515"/>
            <a:ext cx="1301936" cy="2426618"/>
          </a:xfrm>
          <a:prstGeom prst="arc">
            <a:avLst>
              <a:gd name="adj1" fmla="val 17116834"/>
              <a:gd name="adj2" fmla="val 41598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Vývojový diagram: spojnice 69">
            <a:extLst>
              <a:ext uri="{FF2B5EF4-FFF2-40B4-BE49-F238E27FC236}">
                <a16:creationId xmlns:a16="http://schemas.microsoft.com/office/drawing/2014/main" id="{436B27EB-E2A2-4FB4-8D8F-065AF91DDAE6}"/>
              </a:ext>
            </a:extLst>
          </p:cNvPr>
          <p:cNvSpPr/>
          <p:nvPr/>
        </p:nvSpPr>
        <p:spPr>
          <a:xfrm>
            <a:off x="10112783" y="3056698"/>
            <a:ext cx="45719" cy="4571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bdélník 70">
                <a:extLst>
                  <a:ext uri="{FF2B5EF4-FFF2-40B4-BE49-F238E27FC236}">
                    <a16:creationId xmlns:a16="http://schemas.microsoft.com/office/drawing/2014/main" id="{01186C4C-5377-4A0F-BD8D-59CC670E7BF0}"/>
                  </a:ext>
                </a:extLst>
              </p:cNvPr>
              <p:cNvSpPr/>
              <p:nvPr/>
            </p:nvSpPr>
            <p:spPr>
              <a:xfrm>
                <a:off x="10770891" y="3488124"/>
                <a:ext cx="4591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𝑇𝑈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1" name="Obdélník 70">
                <a:extLst>
                  <a:ext uri="{FF2B5EF4-FFF2-40B4-BE49-F238E27FC236}">
                    <a16:creationId xmlns:a16="http://schemas.microsoft.com/office/drawing/2014/main" id="{01186C4C-5377-4A0F-BD8D-59CC670E7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891" y="3488124"/>
                <a:ext cx="459100" cy="307777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4CAA3ECA-46A6-4125-BC9E-520B3820C7EF}"/>
                  </a:ext>
                </a:extLst>
              </p:cNvPr>
              <p:cNvSpPr/>
              <p:nvPr/>
            </p:nvSpPr>
            <p:spPr>
              <a:xfrm>
                <a:off x="8311292" y="3147388"/>
                <a:ext cx="384433" cy="44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e>
                            <m:e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4CAA3ECA-46A6-4125-BC9E-520B3820C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92" y="3147388"/>
                <a:ext cx="384433" cy="447880"/>
              </a:xfrm>
              <a:prstGeom prst="rect">
                <a:avLst/>
              </a:prstGeom>
              <a:blipFill>
                <a:blip r:embed="rId48"/>
                <a:stretch>
                  <a:fillRect r="-14286" b="-13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F4EC88BF-040C-499F-AC86-EAC2BDBC761C}"/>
                  </a:ext>
                </a:extLst>
              </p:cNvPr>
              <p:cNvSpPr/>
              <p:nvPr/>
            </p:nvSpPr>
            <p:spPr>
              <a:xfrm>
                <a:off x="8615478" y="2902809"/>
                <a:ext cx="622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4242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F4EC88BF-040C-499F-AC86-EAC2BDBC7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478" y="2902809"/>
                <a:ext cx="622286" cy="307777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25902FD4-16CB-4C74-933A-09E41306438F}"/>
              </a:ext>
            </a:extLst>
          </p:cNvPr>
          <p:cNvCxnSpPr>
            <a:stCxn id="72" idx="3"/>
            <a:endCxn id="73" idx="2"/>
          </p:cNvCxnSpPr>
          <p:nvPr/>
        </p:nvCxnSpPr>
        <p:spPr>
          <a:xfrm flipV="1">
            <a:off x="8695725" y="3210586"/>
            <a:ext cx="230896" cy="160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5BB47358-07A0-41DA-986B-23B90FBFD8FA}"/>
                  </a:ext>
                </a:extLst>
              </p:cNvPr>
              <p:cNvSpPr/>
              <p:nvPr/>
            </p:nvSpPr>
            <p:spPr>
              <a:xfrm>
                <a:off x="9266679" y="4668111"/>
                <a:ext cx="384433" cy="44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cs-CZ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5BB47358-07A0-41DA-986B-23B90FBFD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679" y="4668111"/>
                <a:ext cx="384433" cy="447880"/>
              </a:xfrm>
              <a:prstGeom prst="rect">
                <a:avLst/>
              </a:prstGeom>
              <a:blipFill>
                <a:blip r:embed="rId50"/>
                <a:stretch>
                  <a:fillRect r="-14286" b="-2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C0EC2DB9-EF4A-4311-8B99-EA1B3890724F}"/>
                  </a:ext>
                </a:extLst>
              </p:cNvPr>
              <p:cNvSpPr/>
              <p:nvPr/>
            </p:nvSpPr>
            <p:spPr>
              <a:xfrm>
                <a:off x="9807567" y="4582491"/>
                <a:ext cx="51840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C0EC2DB9-EF4A-4311-8B99-EA1B38907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567" y="4582491"/>
                <a:ext cx="518409" cy="307777"/>
              </a:xfrm>
              <a:prstGeom prst="rect">
                <a:avLst/>
              </a:prstGeom>
              <a:blipFill>
                <a:blip r:embed="rId51"/>
                <a:stretch>
                  <a:fillRect r="-4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BC97EF55-0589-4DFD-B531-965BB1D42BAD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 flipV="1">
            <a:off x="9651112" y="4736380"/>
            <a:ext cx="156455" cy="15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ravá složená závorka 77">
            <a:extLst>
              <a:ext uri="{FF2B5EF4-FFF2-40B4-BE49-F238E27FC236}">
                <a16:creationId xmlns:a16="http://schemas.microsoft.com/office/drawing/2014/main" id="{EFE438BE-E218-498D-B50F-4762A7686C39}"/>
              </a:ext>
            </a:extLst>
          </p:cNvPr>
          <p:cNvSpPr/>
          <p:nvPr/>
        </p:nvSpPr>
        <p:spPr>
          <a:xfrm>
            <a:off x="7686653" y="1115958"/>
            <a:ext cx="310721" cy="5033118"/>
          </a:xfrm>
          <a:prstGeom prst="rightBrace">
            <a:avLst>
              <a:gd name="adj1" fmla="val 159836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9" name="Spojnice: zakřivená 78">
            <a:extLst>
              <a:ext uri="{FF2B5EF4-FFF2-40B4-BE49-F238E27FC236}">
                <a16:creationId xmlns:a16="http://schemas.microsoft.com/office/drawing/2014/main" id="{CA517057-AA70-43F4-8ABC-E11FDB1326C8}"/>
              </a:ext>
            </a:extLst>
          </p:cNvPr>
          <p:cNvCxnSpPr>
            <a:cxnSpLocks/>
          </p:cNvCxnSpPr>
          <p:nvPr/>
        </p:nvCxnSpPr>
        <p:spPr>
          <a:xfrm flipV="1">
            <a:off x="2861514" y="4393752"/>
            <a:ext cx="436040" cy="297221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pojnice: zakřivená 79">
            <a:extLst>
              <a:ext uri="{FF2B5EF4-FFF2-40B4-BE49-F238E27FC236}">
                <a16:creationId xmlns:a16="http://schemas.microsoft.com/office/drawing/2014/main" id="{395788CB-21B0-4E72-B423-7333DA0BF77C}"/>
              </a:ext>
            </a:extLst>
          </p:cNvPr>
          <p:cNvCxnSpPr>
            <a:cxnSpLocks/>
          </p:cNvCxnSpPr>
          <p:nvPr/>
        </p:nvCxnSpPr>
        <p:spPr>
          <a:xfrm rot="10800000">
            <a:off x="2843012" y="4316312"/>
            <a:ext cx="440403" cy="34155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454A2358-5E4F-4C10-B34B-1A0044DF811A}"/>
                  </a:ext>
                </a:extLst>
              </p:cNvPr>
              <p:cNvSpPr/>
              <p:nvPr/>
            </p:nvSpPr>
            <p:spPr>
              <a:xfrm>
                <a:off x="2359930" y="4237129"/>
                <a:ext cx="1234440" cy="533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454A2358-5E4F-4C10-B34B-1A0044DF8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30" y="4237129"/>
                <a:ext cx="1234440" cy="533351"/>
              </a:xfrm>
              <a:prstGeom prst="rect">
                <a:avLst/>
              </a:prstGeom>
              <a:blipFill>
                <a:blip r:embed="rId5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779EB748-3578-419C-A666-057EEB455FDE}"/>
                  </a:ext>
                </a:extLst>
              </p:cNvPr>
              <p:cNvSpPr/>
              <p:nvPr/>
            </p:nvSpPr>
            <p:spPr>
              <a:xfrm>
                <a:off x="5177502" y="1100856"/>
                <a:ext cx="1901370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779EB748-3578-419C-A666-057EEB455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502" y="1100856"/>
                <a:ext cx="1901370" cy="310598"/>
              </a:xfrm>
              <a:prstGeom prst="rect">
                <a:avLst/>
              </a:prstGeom>
              <a:blipFill>
                <a:blip r:embed="rId53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72BE01FF-FBC8-4739-9A04-0230D8013472}"/>
                  </a:ext>
                </a:extLst>
              </p:cNvPr>
              <p:cNvSpPr/>
              <p:nvPr/>
            </p:nvSpPr>
            <p:spPr>
              <a:xfrm>
                <a:off x="5177502" y="1103535"/>
                <a:ext cx="1901370" cy="310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000000</m:t>
                      </m:r>
                    </m:oMath>
                  </m:oMathPara>
                </a14:m>
                <a:endParaRPr lang="cs-CZ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72BE01FF-FBC8-4739-9A04-0230D8013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502" y="1103535"/>
                <a:ext cx="1901370" cy="310598"/>
              </a:xfrm>
              <a:prstGeom prst="rect">
                <a:avLst/>
              </a:prstGeom>
              <a:blipFill>
                <a:blip r:embed="rId54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5E087BEA-522E-4D22-9E01-A42A13A82648}"/>
                  </a:ext>
                </a:extLst>
              </p:cNvPr>
              <p:cNvSpPr/>
              <p:nvPr/>
            </p:nvSpPr>
            <p:spPr>
              <a:xfrm>
                <a:off x="4117028" y="2411054"/>
                <a:ext cx="927370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5E087BEA-522E-4D22-9E01-A42A13A82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28" y="2411054"/>
                <a:ext cx="927370" cy="310598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95EB94AC-CBBE-41DE-9047-8FC16735B637}"/>
                  </a:ext>
                </a:extLst>
              </p:cNvPr>
              <p:cNvSpPr/>
              <p:nvPr/>
            </p:nvSpPr>
            <p:spPr>
              <a:xfrm>
                <a:off x="6145790" y="2403997"/>
                <a:ext cx="927370" cy="31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95EB94AC-CBBE-41DE-9047-8FC16735B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790" y="2403997"/>
                <a:ext cx="927370" cy="310598"/>
              </a:xfrm>
              <a:prstGeom prst="rect">
                <a:avLst/>
              </a:prstGeom>
              <a:blipFill>
                <a:blip r:embed="rId5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bdélník 85">
            <a:extLst>
              <a:ext uri="{FF2B5EF4-FFF2-40B4-BE49-F238E27FC236}">
                <a16:creationId xmlns:a16="http://schemas.microsoft.com/office/drawing/2014/main" id="{78349A03-228D-4A2E-B60D-0B822C841521}"/>
              </a:ext>
            </a:extLst>
          </p:cNvPr>
          <p:cNvSpPr/>
          <p:nvPr/>
        </p:nvSpPr>
        <p:spPr>
          <a:xfrm>
            <a:off x="4921287" y="89452"/>
            <a:ext cx="24018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dirty="0"/>
              <a:t>Mezinárodní ekonomie (Cv. 1.)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03F38BA7-6A14-44FC-8C60-94EEA16227B2}"/>
              </a:ext>
            </a:extLst>
          </p:cNvPr>
          <p:cNvSpPr txBox="1"/>
          <p:nvPr/>
        </p:nvSpPr>
        <p:spPr>
          <a:xfrm>
            <a:off x="53589" y="64081"/>
            <a:ext cx="2630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St.41./1.6. Příklady k řešení/č.p. 2</a:t>
            </a:r>
          </a:p>
        </p:txBody>
      </p:sp>
      <p:sp>
        <p:nvSpPr>
          <p:cNvPr id="88" name="Zástupný symbol pro číslo snímku 87">
            <a:extLst>
              <a:ext uri="{FF2B5EF4-FFF2-40B4-BE49-F238E27FC236}">
                <a16:creationId xmlns:a16="http://schemas.microsoft.com/office/drawing/2014/main" id="{A741C981-C05B-456F-9E6F-DD02161F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0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  <p:bldP spid="16" grpId="1"/>
      <p:bldP spid="17" grpId="0"/>
      <p:bldP spid="19" grpId="0"/>
      <p:bldP spid="20" grpId="0"/>
      <p:bldP spid="20" grpId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9" grpId="0" animBg="1"/>
      <p:bldP spid="70" grpId="0" animBg="1"/>
      <p:bldP spid="71" grpId="0"/>
      <p:bldP spid="72" grpId="0"/>
      <p:bldP spid="73" grpId="0"/>
      <p:bldP spid="75" grpId="0"/>
      <p:bldP spid="76" grpId="0"/>
      <p:bldP spid="78" grpId="0" animBg="1"/>
      <p:bldP spid="81" grpId="0"/>
      <p:bldP spid="82" grpId="0"/>
      <p:bldP spid="82" grpId="1"/>
      <p:bldP spid="83" grpId="0"/>
      <p:bldP spid="84" grpId="0"/>
      <p:bldP spid="84" grpId="1"/>
      <p:bldP spid="85" grpId="0"/>
      <p:bldP spid="8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A969660-B8A4-4585-A68F-1D89ADCED02E}"/>
              </a:ext>
            </a:extLst>
          </p:cNvPr>
          <p:cNvSpPr/>
          <p:nvPr/>
        </p:nvSpPr>
        <p:spPr>
          <a:xfrm>
            <a:off x="4921287" y="89452"/>
            <a:ext cx="24018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dirty="0"/>
              <a:t>Mezinárodní ekonomie (Cv. 1.)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4E9036-788A-449C-9302-AD4EDB413F22}"/>
              </a:ext>
            </a:extLst>
          </p:cNvPr>
          <p:cNvSpPr txBox="1"/>
          <p:nvPr/>
        </p:nvSpPr>
        <p:spPr>
          <a:xfrm>
            <a:off x="53589" y="64081"/>
            <a:ext cx="2630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St.41./1.6. Příklady k řešení/č.p.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329628C-47F2-488D-8178-C3EA2F8C540A}"/>
                  </a:ext>
                </a:extLst>
              </p:cNvPr>
              <p:cNvSpPr/>
              <p:nvPr/>
            </p:nvSpPr>
            <p:spPr>
              <a:xfrm>
                <a:off x="206551" y="657724"/>
                <a:ext cx="4344429" cy="4237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cs-CZ" sz="1400" dirty="0">
                    <a:solidFill>
                      <a:prstClr val="black"/>
                    </a:solidFill>
                  </a:rPr>
                  <a:t>d)   jaký je optimální směnný poměr obou statků </a:t>
                </a:r>
                <a14:m>
                  <m:oMath xmlns:m="http://schemas.openxmlformats.org/officeDocument/2006/math">
                    <m:r>
                      <a:rPr lang="cs-CZ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329628C-47F2-488D-8178-C3EA2F8C5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1" y="657724"/>
                <a:ext cx="4344429" cy="423770"/>
              </a:xfrm>
              <a:prstGeom prst="rect">
                <a:avLst/>
              </a:prstGeom>
              <a:blipFill>
                <a:blip r:embed="rId2"/>
                <a:stretch>
                  <a:fillRect l="-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3088791B-EF36-4A8D-8400-8D7BA8601F71}"/>
              </a:ext>
            </a:extLst>
          </p:cNvPr>
          <p:cNvSpPr/>
          <p:nvPr/>
        </p:nvSpPr>
        <p:spPr>
          <a:xfrm>
            <a:off x="252585" y="1367360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Máme</a:t>
            </a:r>
            <a:r>
              <a:rPr lang="en-US" sz="1400" dirty="0"/>
              <a:t> </a:t>
            </a:r>
            <a:r>
              <a:rPr lang="cs-CZ" sz="1400" dirty="0"/>
              <a:t>dáno</a:t>
            </a:r>
            <a:r>
              <a:rPr lang="en-US" sz="1400" dirty="0"/>
              <a:t>:</a:t>
            </a:r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5879A00-6EA7-4A54-B8E8-8966807785DF}"/>
                  </a:ext>
                </a:extLst>
              </p:cNvPr>
              <p:cNvSpPr txBox="1"/>
              <p:nvPr/>
            </p:nvSpPr>
            <p:spPr>
              <a:xfrm>
                <a:off x="471105" y="1813776"/>
                <a:ext cx="737894" cy="5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5879A00-6EA7-4A54-B8E8-896680778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5" y="1813776"/>
                <a:ext cx="737894" cy="530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DDFF847-7F4A-414F-A86C-F22911519559}"/>
                  </a:ext>
                </a:extLst>
              </p:cNvPr>
              <p:cNvSpPr/>
              <p:nvPr/>
            </p:nvSpPr>
            <p:spPr>
              <a:xfrm>
                <a:off x="356750" y="2480507"/>
                <a:ext cx="1161907" cy="441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=3000</m:t>
                      </m:r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DDFF847-7F4A-414F-A86C-F22911519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50" y="2480507"/>
                <a:ext cx="1161907" cy="441916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79519AFC-A35F-48C7-93D1-4A1FC3C807C0}"/>
                  </a:ext>
                </a:extLst>
              </p:cNvPr>
              <p:cNvSpPr/>
              <p:nvPr/>
            </p:nvSpPr>
            <p:spPr>
              <a:xfrm>
                <a:off x="373685" y="2973931"/>
                <a:ext cx="1356750" cy="442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eqArr>
                            <m:eqArrPr>
                              <m:ctrlPr>
                                <a:rPr lang="cs-CZ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e>
                            <m:e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</m:sSub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=4242,64</m:t>
                      </m:r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79519AFC-A35F-48C7-93D1-4A1FC3C80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85" y="2973931"/>
                <a:ext cx="1356750" cy="442365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oviční rámeček 10">
            <a:extLst>
              <a:ext uri="{FF2B5EF4-FFF2-40B4-BE49-F238E27FC236}">
                <a16:creationId xmlns:a16="http://schemas.microsoft.com/office/drawing/2014/main" id="{48908401-8F88-4211-B345-7B129260E01D}"/>
              </a:ext>
            </a:extLst>
          </p:cNvPr>
          <p:cNvSpPr/>
          <p:nvPr/>
        </p:nvSpPr>
        <p:spPr>
          <a:xfrm rot="10800000">
            <a:off x="471107" y="1750984"/>
            <a:ext cx="1236961" cy="1780491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40B8D91-038C-47C3-9B34-F8632C40A2F0}"/>
              </a:ext>
            </a:extLst>
          </p:cNvPr>
          <p:cNvSpPr/>
          <p:nvPr/>
        </p:nvSpPr>
        <p:spPr>
          <a:xfrm>
            <a:off x="1827857" y="1367359"/>
            <a:ext cx="1711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Rovnice pro výpočet: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09CD875-D85F-4F05-9610-BAF0712F4994}"/>
                  </a:ext>
                </a:extLst>
              </p:cNvPr>
              <p:cNvSpPr txBox="1"/>
              <p:nvPr/>
            </p:nvSpPr>
            <p:spPr>
              <a:xfrm>
                <a:off x="2212231" y="2419939"/>
                <a:ext cx="737894" cy="5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09CD875-D85F-4F05-9610-BAF0712F4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31" y="2419939"/>
                <a:ext cx="737894" cy="530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8D1420D-215D-43E7-803B-6EBBBE13C567}"/>
                  </a:ext>
                </a:extLst>
              </p:cNvPr>
              <p:cNvSpPr txBox="1"/>
              <p:nvPr/>
            </p:nvSpPr>
            <p:spPr>
              <a:xfrm>
                <a:off x="2117834" y="1826297"/>
                <a:ext cx="974113" cy="438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cs-CZ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8D1420D-215D-43E7-803B-6EBBBE13C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834" y="1826297"/>
                <a:ext cx="974113" cy="438518"/>
              </a:xfrm>
              <a:prstGeom prst="rect">
                <a:avLst/>
              </a:prstGeom>
              <a:blipFill>
                <a:blip r:embed="rId7"/>
                <a:stretch>
                  <a:fillRect l="-3750" t="-1389" r="-625"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ravá složená závorka 14">
            <a:extLst>
              <a:ext uri="{FF2B5EF4-FFF2-40B4-BE49-F238E27FC236}">
                <a16:creationId xmlns:a16="http://schemas.microsoft.com/office/drawing/2014/main" id="{958767AB-1C32-4377-836B-1BB6728302F8}"/>
              </a:ext>
            </a:extLst>
          </p:cNvPr>
          <p:cNvSpPr/>
          <p:nvPr/>
        </p:nvSpPr>
        <p:spPr>
          <a:xfrm>
            <a:off x="3174123" y="1790959"/>
            <a:ext cx="138207" cy="1117544"/>
          </a:xfrm>
          <a:prstGeom prst="rightBrace">
            <a:avLst>
              <a:gd name="adj1" fmla="val 4046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6F7D6A2-EC88-4F40-95F8-F8E282B41819}"/>
                  </a:ext>
                </a:extLst>
              </p:cNvPr>
              <p:cNvSpPr txBox="1"/>
              <p:nvPr/>
            </p:nvSpPr>
            <p:spPr>
              <a:xfrm>
                <a:off x="6034330" y="2220008"/>
                <a:ext cx="7210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𝟒𝟏𝟒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6F7D6A2-EC88-4F40-95F8-F8E282B4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30" y="2220008"/>
                <a:ext cx="721031" cy="215444"/>
              </a:xfrm>
              <a:prstGeom prst="rect">
                <a:avLst/>
              </a:prstGeom>
              <a:blipFill>
                <a:blip r:embed="rId8"/>
                <a:stretch>
                  <a:fillRect l="-2542" r="-4237" b="-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BA45E3E8-CDC2-40CF-875A-D3E9210375F1}"/>
                  </a:ext>
                </a:extLst>
              </p:cNvPr>
              <p:cNvSpPr/>
              <p:nvPr/>
            </p:nvSpPr>
            <p:spPr>
              <a:xfrm>
                <a:off x="3394506" y="2079201"/>
                <a:ext cx="737894" cy="530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BA45E3E8-CDC2-40CF-875A-D3E921037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506" y="2079201"/>
                <a:ext cx="737894" cy="5308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4977F9F2-CDBA-4A57-9F7F-EDD0B510733F}"/>
                  </a:ext>
                </a:extLst>
              </p:cNvPr>
              <p:cNvSpPr/>
              <p:nvPr/>
            </p:nvSpPr>
            <p:spPr>
              <a:xfrm>
                <a:off x="3972446" y="2089116"/>
                <a:ext cx="761169" cy="530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4977F9F2-CDBA-4A57-9F7F-EDD0B5107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446" y="2089116"/>
                <a:ext cx="761169" cy="5308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F156A505-F347-4292-9692-B4ABAF6DC246}"/>
                  </a:ext>
                </a:extLst>
              </p:cNvPr>
              <p:cNvSpPr/>
              <p:nvPr/>
            </p:nvSpPr>
            <p:spPr>
              <a:xfrm>
                <a:off x="4586857" y="1981142"/>
                <a:ext cx="701731" cy="762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eqArr>
                                <m:eqArrPr>
                                  <m:ctrlP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</m:eqAr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eqArr>
                                <m:eqArrPr>
                                  <m:ctrlP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cs-CZ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F156A505-F347-4292-9692-B4ABAF6DC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57" y="1981142"/>
                <a:ext cx="701731" cy="7621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FC2518BB-D36B-445C-87DD-7B70F2845B72}"/>
                  </a:ext>
                </a:extLst>
              </p:cNvPr>
              <p:cNvSpPr/>
              <p:nvPr/>
            </p:nvSpPr>
            <p:spPr>
              <a:xfrm>
                <a:off x="5096176" y="2079201"/>
                <a:ext cx="104246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4242,64</m:t>
                          </m:r>
                        </m:num>
                        <m:den>
                          <m:r>
                            <a:rPr lang="cs-CZ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FC2518BB-D36B-445C-87DD-7B70F2845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76" y="2079201"/>
                <a:ext cx="1042465" cy="49705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D8F986B-4EB6-4600-BA8E-8700B0D5CC28}"/>
                  </a:ext>
                </a:extLst>
              </p:cNvPr>
              <p:cNvSpPr txBox="1"/>
              <p:nvPr/>
            </p:nvSpPr>
            <p:spPr>
              <a:xfrm>
                <a:off x="488629" y="3630033"/>
                <a:ext cx="5892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D8F986B-4EB6-4600-BA8E-8700B0D5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9" y="3630033"/>
                <a:ext cx="58926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C93FE19C-D0C0-4A52-8D57-C305E0119CCA}"/>
                  </a:ext>
                </a:extLst>
              </p:cNvPr>
              <p:cNvSpPr/>
              <p:nvPr/>
            </p:nvSpPr>
            <p:spPr>
              <a:xfrm>
                <a:off x="346505" y="4036368"/>
                <a:ext cx="10468639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:r>
                  <a:rPr lang="cs-CZ" sz="1400" dirty="0">
                    <a:solidFill>
                      <a:prstClr val="black"/>
                    </a:solidFill>
                  </a:rPr>
                  <a:t>a)   jaká situace by nastala, kdyby se ekonomika země </a:t>
                </a:r>
                <a14:m>
                  <m:oMath xmlns:m="http://schemas.openxmlformats.org/officeDocument/2006/math">
                    <m:r>
                      <a:rPr lang="cs-CZ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400" dirty="0">
                    <a:solidFill>
                      <a:prstClr val="black"/>
                    </a:solidFill>
                  </a:rPr>
                  <a:t> otevřela světovému trhu a směnný poměr obou statků by se odlišoval od poměru optimálního pro uzavřenou ekonomiku</a:t>
                </a:r>
              </a:p>
            </p:txBody>
          </p:sp>
        </mc:Choice>
        <mc:Fallback xmlns="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C93FE19C-D0C0-4A52-8D57-C305E0119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5" y="4036368"/>
                <a:ext cx="10468639" cy="523220"/>
              </a:xfrm>
              <a:prstGeom prst="rect">
                <a:avLst/>
              </a:prstGeom>
              <a:blipFill>
                <a:blip r:embed="rId14"/>
                <a:stretch>
                  <a:fillRect l="-116" t="-1136" b="-102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E9DA02A1-7E05-411F-8E65-15527D21C511}"/>
              </a:ext>
            </a:extLst>
          </p:cNvPr>
          <p:cNvSpPr txBox="1"/>
          <p:nvPr/>
        </p:nvSpPr>
        <p:spPr>
          <a:xfrm>
            <a:off x="390470" y="4925058"/>
            <a:ext cx="3565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FDA21D1-E128-4E99-B368-0BFE809B7A96}"/>
              </a:ext>
            </a:extLst>
          </p:cNvPr>
          <p:cNvSpPr txBox="1"/>
          <p:nvPr/>
        </p:nvSpPr>
        <p:spPr>
          <a:xfrm>
            <a:off x="346505" y="5505971"/>
            <a:ext cx="307398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</a:rPr>
              <a:t>Změní se struktura produkce i spotřeby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0F09C8-F7C9-409D-8A92-C029BD2E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9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5" grpId="0" animBg="1"/>
      <p:bldP spid="2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88841EE-9227-435D-9FD8-87B653E7F700}"/>
              </a:ext>
            </a:extLst>
          </p:cNvPr>
          <p:cNvSpPr/>
          <p:nvPr/>
        </p:nvSpPr>
        <p:spPr>
          <a:xfrm>
            <a:off x="4921287" y="89452"/>
            <a:ext cx="24018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dirty="0"/>
              <a:t>Mezinárodní ekonomie (Cv. 1.)</a:t>
            </a:r>
          </a:p>
        </p:txBody>
      </p:sp>
      <p:pic>
        <p:nvPicPr>
          <p:cNvPr id="4" name="Obrázek 3" descr="Obsah obrázku text, vizitka, snímek obrazovky&#10;&#10;Popis byl vytvořen automaticky">
            <a:extLst>
              <a:ext uri="{FF2B5EF4-FFF2-40B4-BE49-F238E27FC236}">
                <a16:creationId xmlns:a16="http://schemas.microsoft.com/office/drawing/2014/main" id="{CF932DD3-6F91-42FD-B459-4351DA73E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26" y="967362"/>
            <a:ext cx="3019107" cy="426703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6A4F1EB-A278-4AE2-A508-DB387617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2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94F715-00E6-324A-A05E-6CB4968C9734}"/>
              </a:ext>
            </a:extLst>
          </p:cNvPr>
          <p:cNvSpPr txBox="1"/>
          <p:nvPr/>
        </p:nvSpPr>
        <p:spPr>
          <a:xfrm>
            <a:off x="807849" y="5398406"/>
            <a:ext cx="4725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SOUKUP, A. Mezinárodní ekonomie. Plzeň: Aleš Čeněk, 20</a:t>
            </a:r>
            <a:r>
              <a:rPr lang="en-US" sz="1400" dirty="0"/>
              <a:t>22</a:t>
            </a:r>
            <a:r>
              <a:rPr lang="cs-CZ" sz="1400" dirty="0"/>
              <a:t>. ISBN 978-80-7380-879-2.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DF0820C-BDF0-F510-59F8-7A0538927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40" y="936374"/>
            <a:ext cx="2816240" cy="426703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7BB0C75-7923-6687-91C1-C346F261E37E}"/>
              </a:ext>
            </a:extLst>
          </p:cNvPr>
          <p:cNvSpPr txBox="1"/>
          <p:nvPr/>
        </p:nvSpPr>
        <p:spPr>
          <a:xfrm>
            <a:off x="5854831" y="5398406"/>
            <a:ext cx="51033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SOUKUP, A., BURIAN, S., SLUKOVÁ, K., SEVEROVÁ, L. Mezinárodní ekonomie - cvičebnice. Praha: ČZU, PEF, </a:t>
            </a:r>
            <a:r>
              <a:rPr lang="cs-CZ" sz="1400" b="1" dirty="0">
                <a:solidFill>
                  <a:srgbClr val="FF0000"/>
                </a:solidFill>
              </a:rPr>
              <a:t>2015</a:t>
            </a:r>
            <a:r>
              <a:rPr lang="en-US" sz="1400" b="1" dirty="0">
                <a:solidFill>
                  <a:srgbClr val="FF0000"/>
                </a:solidFill>
              </a:rPr>
              <a:t>, 2016, 2017, 2018, 2019, 2020, 2021, 2022, 2023</a:t>
            </a:r>
            <a:r>
              <a:rPr lang="cs-CZ" sz="1400" dirty="0"/>
              <a:t>. ISBN 978-80-213-2205-9.</a:t>
            </a:r>
          </a:p>
        </p:txBody>
      </p:sp>
    </p:spTree>
    <p:extLst>
      <p:ext uri="{BB962C8B-B14F-4D97-AF65-F5344CB8AC3E}">
        <p14:creationId xmlns:p14="http://schemas.microsoft.com/office/powerpoint/2010/main" val="335873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7F32B10-8B35-4E11-839D-93673946E1E7}"/>
              </a:ext>
            </a:extLst>
          </p:cNvPr>
          <p:cNvSpPr/>
          <p:nvPr/>
        </p:nvSpPr>
        <p:spPr>
          <a:xfrm>
            <a:off x="1013239" y="1724173"/>
            <a:ext cx="6591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Ekonomie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– je společenská věda o efektivním využívání vzácných zdrojů k výrobě užitečných statků a služeb.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D99C1C3-C962-4DC3-B10D-39368CB751F2}"/>
              </a:ext>
            </a:extLst>
          </p:cNvPr>
          <p:cNvSpPr/>
          <p:nvPr/>
        </p:nvSpPr>
        <p:spPr>
          <a:xfrm>
            <a:off x="968302" y="2829335"/>
            <a:ext cx="6913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Problém </a:t>
            </a:r>
            <a:r>
              <a:rPr lang="cs-CZ" sz="1400" b="1" dirty="0">
                <a:solidFill>
                  <a:srgbClr val="FF0000"/>
                </a:solidFill>
              </a:rPr>
              <a:t>vzácnosti</a:t>
            </a:r>
            <a:r>
              <a:rPr lang="cs-CZ" sz="1400" b="1" dirty="0"/>
              <a:t> můžeme znázornit graficky pomocí křivky, kterou nazýváme hranice výrobních možností</a:t>
            </a:r>
            <a:r>
              <a:rPr lang="en-US" sz="1400" b="1" dirty="0"/>
              <a:t> </a:t>
            </a:r>
            <a:r>
              <a:rPr lang="cs-CZ" sz="1400" b="1" dirty="0"/>
              <a:t>(</a:t>
            </a:r>
            <a:r>
              <a:rPr lang="cs-CZ" sz="1400" b="1" i="1" dirty="0"/>
              <a:t>HVM</a:t>
            </a:r>
            <a:r>
              <a:rPr lang="cs-CZ" sz="1400" b="1" dirty="0"/>
              <a:t>).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1128850-2EC0-4F87-9C51-DCF719D9640B}"/>
              </a:ext>
            </a:extLst>
          </p:cNvPr>
          <p:cNvSpPr/>
          <p:nvPr/>
        </p:nvSpPr>
        <p:spPr>
          <a:xfrm>
            <a:off x="1013239" y="2256966"/>
            <a:ext cx="6928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Na základě vzácnosti zdrojů a nutnosti jejich efektivního používání vzniká ekonomie jakožto 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věda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EAC239C-79DA-4F50-AC1C-F55B4609B006}"/>
              </a:ext>
            </a:extLst>
          </p:cNvPr>
          <p:cNvSpPr/>
          <p:nvPr/>
        </p:nvSpPr>
        <p:spPr>
          <a:xfrm>
            <a:off x="953696" y="3359259"/>
            <a:ext cx="6814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Hranice výrobních možností </a:t>
            </a:r>
            <a:r>
              <a:rPr lang="cs-CZ" sz="1400" b="1" dirty="0"/>
              <a:t>(</a:t>
            </a:r>
            <a:r>
              <a:rPr lang="cs-CZ" sz="1400" b="1" i="1" dirty="0"/>
              <a:t>HVM</a:t>
            </a:r>
            <a:r>
              <a:rPr lang="cs-CZ" sz="1400" b="1" dirty="0"/>
              <a:t>) ukazuje, o kolik se sníží výroba jednoho statku, když se zvýší výroba jiného statku.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ED0AF7B-60FD-4E3D-A2B0-299BE85AB42C}"/>
              </a:ext>
            </a:extLst>
          </p:cNvPr>
          <p:cNvSpPr/>
          <p:nvPr/>
        </p:nvSpPr>
        <p:spPr>
          <a:xfrm>
            <a:off x="926874" y="3888011"/>
            <a:ext cx="6913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Podle představitelů neoklasické školy, příčiny mezinárodní směny jsou v nákladech všech výrobních faktorů (práce L, půdy A, kapitálu K).</a:t>
            </a:r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2B1E3F8A-3A59-401B-93BC-5C6FFF6E585E}"/>
              </a:ext>
            </a:extLst>
          </p:cNvPr>
          <p:cNvSpPr/>
          <p:nvPr/>
        </p:nvSpPr>
        <p:spPr>
          <a:xfrm rot="5400000">
            <a:off x="7191483" y="3253455"/>
            <a:ext cx="4152049" cy="2474304"/>
          </a:xfrm>
          <a:prstGeom prst="arc">
            <a:avLst>
              <a:gd name="adj1" fmla="val 10821286"/>
              <a:gd name="adj2" fmla="val 16097944"/>
            </a:avLst>
          </a:prstGeom>
          <a:ln w="19050">
            <a:solidFill>
              <a:schemeClr val="tx1"/>
            </a:solidFill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14" name="Poloviční rámeček 13">
            <a:extLst>
              <a:ext uri="{FF2B5EF4-FFF2-40B4-BE49-F238E27FC236}">
                <a16:creationId xmlns:a16="http://schemas.microsoft.com/office/drawing/2014/main" id="{23FE5DFA-0C93-416E-A257-A7F4B67B8DF7}"/>
              </a:ext>
            </a:extLst>
          </p:cNvPr>
          <p:cNvSpPr/>
          <p:nvPr/>
        </p:nvSpPr>
        <p:spPr>
          <a:xfrm rot="10800000" flipH="1">
            <a:off x="9256841" y="1604030"/>
            <a:ext cx="1998317" cy="2848667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EEB7219-39F1-4E1A-9821-98327E491B25}"/>
                  </a:ext>
                </a:extLst>
              </p:cNvPr>
              <p:cNvSpPr txBox="1"/>
              <p:nvPr/>
            </p:nvSpPr>
            <p:spPr>
              <a:xfrm>
                <a:off x="11046068" y="4451573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EEB7219-39F1-4E1A-9821-98327E491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068" y="4451573"/>
                <a:ext cx="235064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A25E53A4-1786-4905-88D0-491BE7D03FDC}"/>
                  </a:ext>
                </a:extLst>
              </p:cNvPr>
              <p:cNvSpPr txBox="1"/>
              <p:nvPr/>
            </p:nvSpPr>
            <p:spPr>
              <a:xfrm>
                <a:off x="8985986" y="1598777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A25E53A4-1786-4905-88D0-491BE7D03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986" y="1598777"/>
                <a:ext cx="235064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7C5CA8C-76E4-43C7-922C-FB5621F5E88F}"/>
                  </a:ext>
                </a:extLst>
              </p:cNvPr>
              <p:cNvSpPr txBox="1"/>
              <p:nvPr/>
            </p:nvSpPr>
            <p:spPr>
              <a:xfrm>
                <a:off x="10609923" y="1730693"/>
                <a:ext cx="541815" cy="21544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𝑯𝑽𝑴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7C5CA8C-76E4-43C7-922C-FB5621F5E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923" y="1730693"/>
                <a:ext cx="541815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67E92F7-971A-4DB2-A197-0AF2CCF71F63}"/>
              </a:ext>
            </a:extLst>
          </p:cNvPr>
          <p:cNvCxnSpPr>
            <a:cxnSpLocks/>
          </p:cNvCxnSpPr>
          <p:nvPr/>
        </p:nvCxnSpPr>
        <p:spPr>
          <a:xfrm flipV="1">
            <a:off x="10234651" y="1985783"/>
            <a:ext cx="561717" cy="1235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57DD1D76-C2AD-4EE7-B533-24DD70931DE9}"/>
                  </a:ext>
                </a:extLst>
              </p:cNvPr>
              <p:cNvSpPr/>
              <p:nvPr/>
            </p:nvSpPr>
            <p:spPr>
              <a:xfrm>
                <a:off x="8176402" y="2708450"/>
                <a:ext cx="788127" cy="32848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57DD1D76-C2AD-4EE7-B533-24DD70931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402" y="2708450"/>
                <a:ext cx="788127" cy="3284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DEF4577-7979-4475-9807-CB5D0B6D3F62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8964529" y="2414582"/>
            <a:ext cx="292311" cy="508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6E32C297-A0EF-4804-A36C-2F8906E0DD46}"/>
              </a:ext>
            </a:extLst>
          </p:cNvPr>
          <p:cNvCxnSpPr>
            <a:cxnSpLocks/>
          </p:cNvCxnSpPr>
          <p:nvPr/>
        </p:nvCxnSpPr>
        <p:spPr>
          <a:xfrm flipV="1">
            <a:off x="10369507" y="4451573"/>
            <a:ext cx="135153" cy="523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0F5236E2-3093-4437-9C1F-DEBBBD1B746E}"/>
              </a:ext>
            </a:extLst>
          </p:cNvPr>
          <p:cNvSpPr/>
          <p:nvPr/>
        </p:nvSpPr>
        <p:spPr>
          <a:xfrm>
            <a:off x="926874" y="4522572"/>
            <a:ext cx="62754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Křivka </a:t>
            </a:r>
            <a:r>
              <a:rPr lang="cs-CZ" sz="1400" b="1" dirty="0">
                <a:solidFill>
                  <a:srgbClr val="FF0000"/>
                </a:solidFill>
              </a:rPr>
              <a:t>HVM</a:t>
            </a:r>
            <a:r>
              <a:rPr lang="cs-CZ" sz="1400" b="1" dirty="0"/>
              <a:t> má takový průběh, že v krajních částech křivky dochází k maximálnímu snížení produkce jednoho statku na nulu, aby se dosáhlo maximálního zvýšení výroby druhého.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DD8840E3-7A52-437E-B0CA-73B7E0601BB4}"/>
                  </a:ext>
                </a:extLst>
              </p:cNvPr>
              <p:cNvSpPr/>
              <p:nvPr/>
            </p:nvSpPr>
            <p:spPr>
              <a:xfrm>
                <a:off x="9581380" y="4974985"/>
                <a:ext cx="788127" cy="3284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DD8840E3-7A52-437E-B0CA-73B7E0601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380" y="4974985"/>
                <a:ext cx="788127" cy="328488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délník 22">
            <a:extLst>
              <a:ext uri="{FF2B5EF4-FFF2-40B4-BE49-F238E27FC236}">
                <a16:creationId xmlns:a16="http://schemas.microsoft.com/office/drawing/2014/main" id="{7796DE03-5013-494E-98CF-09ED9FFF5947}"/>
              </a:ext>
            </a:extLst>
          </p:cNvPr>
          <p:cNvSpPr/>
          <p:nvPr/>
        </p:nvSpPr>
        <p:spPr>
          <a:xfrm>
            <a:off x="4973001" y="600155"/>
            <a:ext cx="190693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b="1" dirty="0"/>
              <a:t>Mezinárodní ekonomie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1042C3-A507-49D0-8143-0D31B89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6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3" grpId="0" animBg="1"/>
      <p:bldP spid="14" grpId="0" animBg="1"/>
      <p:bldP spid="15" grpId="0"/>
      <p:bldP spid="16" grpId="0"/>
      <p:bldP spid="19" grpId="0" animBg="1"/>
      <p:bldP spid="21" grpId="0" animBg="1"/>
      <p:bldP spid="27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93E0A63-E6C6-4555-BFC6-5B5A316011DA}"/>
              </a:ext>
            </a:extLst>
          </p:cNvPr>
          <p:cNvSpPr/>
          <p:nvPr/>
        </p:nvSpPr>
        <p:spPr>
          <a:xfrm>
            <a:off x="713024" y="607148"/>
            <a:ext cx="9654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Užitek se definuje jako subjektivní pocit uspokojení ze spotřebovávaného statku nebo služby.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73C4F8F-B0B2-4AAD-8680-8B705F4F8C7A}"/>
              </a:ext>
            </a:extLst>
          </p:cNvPr>
          <p:cNvSpPr/>
          <p:nvPr/>
        </p:nvSpPr>
        <p:spPr>
          <a:xfrm>
            <a:off x="713024" y="876215"/>
            <a:ext cx="6812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Obecně se rozlišují dvě teorie užitku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DF42B7-901A-476B-A523-333F2BF17466}"/>
              </a:ext>
            </a:extLst>
          </p:cNvPr>
          <p:cNvSpPr/>
          <p:nvPr/>
        </p:nvSpPr>
        <p:spPr>
          <a:xfrm>
            <a:off x="710948" y="1166565"/>
            <a:ext cx="8274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/>
              <a:t>Kardinalismus</a:t>
            </a:r>
            <a:r>
              <a:rPr lang="cs-CZ" sz="1400" b="1" dirty="0"/>
              <a:t>: Užitek je měřitelný. Užitek z jednoho statku je nezávislý na množství jiného statku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0AE457-FEBA-48A0-9833-9EE4E1C19F68}"/>
              </a:ext>
            </a:extLst>
          </p:cNvPr>
          <p:cNvSpPr/>
          <p:nvPr/>
        </p:nvSpPr>
        <p:spPr>
          <a:xfrm>
            <a:off x="1016228" y="2378692"/>
            <a:ext cx="6987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/>
              <a:t>Užitek se nedá kvantifikovat, ale jen porovnávat. Užitek z jednoho statku je závislý i na spotřebě jiného statku – kombinace statků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01BF63-02AC-4584-AEC8-8AC251B4D481}"/>
              </a:ext>
            </a:extLst>
          </p:cNvPr>
          <p:cNvSpPr/>
          <p:nvPr/>
        </p:nvSpPr>
        <p:spPr>
          <a:xfrm>
            <a:off x="987589" y="2946331"/>
            <a:ext cx="6774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/>
              <a:t>Vyjadřuje o kolik je užitek z jednoho statku větší/menší než z druhého a jak se navzájem ovlivňují.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7989BB-8378-407A-80BC-7DFEE1F8B44D}"/>
              </a:ext>
            </a:extLst>
          </p:cNvPr>
          <p:cNvSpPr/>
          <p:nvPr/>
        </p:nvSpPr>
        <p:spPr>
          <a:xfrm>
            <a:off x="563423" y="1967074"/>
            <a:ext cx="125970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b="1" dirty="0" err="1"/>
              <a:t>Ordinalismus</a:t>
            </a:r>
            <a:r>
              <a:rPr lang="cs-CZ" sz="1400" b="1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2FFBF8E3-7403-4681-8A07-76E543658D16}"/>
                  </a:ext>
                </a:extLst>
              </p:cNvPr>
              <p:cNvSpPr/>
              <p:nvPr/>
            </p:nvSpPr>
            <p:spPr>
              <a:xfrm>
                <a:off x="710948" y="3974842"/>
                <a:ext cx="781812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400" b="1" dirty="0">
                    <a:solidFill>
                      <a:srgbClr val="FF0000"/>
                    </a:solidFill>
                  </a:rPr>
                  <a:t>Indiferenční křivka </a:t>
                </a:r>
                <a:r>
                  <a:rPr lang="cs-CZ" sz="1400" b="1" dirty="0"/>
                  <a:t>je množina všech kombinací statků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1400" b="1" dirty="0"/>
                  <a:t>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400" b="1" dirty="0"/>
                  <a:t>,  které přináší spotřebiteli stejný užitek. </a:t>
                </a: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2FFBF8E3-7403-4681-8A07-76E543658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48" y="3974842"/>
                <a:ext cx="7818120" cy="307777"/>
              </a:xfrm>
              <a:prstGeom prst="rect">
                <a:avLst/>
              </a:prstGeom>
              <a:blipFill>
                <a:blip r:embed="rId2"/>
                <a:stretch>
                  <a:fillRect l="-234" t="-3922" r="-390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>
            <a:extLst>
              <a:ext uri="{FF2B5EF4-FFF2-40B4-BE49-F238E27FC236}">
                <a16:creationId xmlns:a16="http://schemas.microsoft.com/office/drawing/2014/main" id="{9A5DAFA3-6F50-40B3-8EC4-BB420E7036BC}"/>
              </a:ext>
            </a:extLst>
          </p:cNvPr>
          <p:cNvSpPr/>
          <p:nvPr/>
        </p:nvSpPr>
        <p:spPr>
          <a:xfrm>
            <a:off x="992092" y="3477463"/>
            <a:ext cx="6865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/>
              <a:t>Kombinace statků, které spotřebiteli přináší stejný užitek, se spojují a vytvoří tak tzv. indiferenční křivku.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D3414C9-B880-4CA5-B39E-088261BD15BA}"/>
              </a:ext>
            </a:extLst>
          </p:cNvPr>
          <p:cNvSpPr/>
          <p:nvPr/>
        </p:nvSpPr>
        <p:spPr>
          <a:xfrm>
            <a:off x="710948" y="5374301"/>
            <a:ext cx="75266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Poměr, v kterém lze nahrazovat dva statky mezi sebou, se říká </a:t>
            </a:r>
            <a:r>
              <a:rPr lang="cs-CZ" sz="1400" b="1" dirty="0">
                <a:solidFill>
                  <a:srgbClr val="FF0000"/>
                </a:solidFill>
              </a:rPr>
              <a:t>mezní míra substituce</a:t>
            </a:r>
            <a:r>
              <a:rPr lang="cs-CZ" sz="1400" b="1" dirty="0"/>
              <a:t> (</a:t>
            </a:r>
            <a:r>
              <a:rPr lang="cs-CZ" sz="1400" b="1" i="1" dirty="0"/>
              <a:t>MMS</a:t>
            </a:r>
            <a:r>
              <a:rPr lang="cs-CZ" sz="1400" b="1" dirty="0"/>
              <a:t>), která vyjadřuje, jaké množství prvního statku je spotřebitel ochoten obětovat za zvýšení spotřeby druhého statku.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DDA0A07-9E39-403A-974E-FA1212DB1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832" y="1660605"/>
            <a:ext cx="3833372" cy="3656077"/>
          </a:xfrm>
          <a:prstGeom prst="rect">
            <a:avLst/>
          </a:prstGeom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4FCC5C5-B19F-4CC1-92B5-E6A23F05B86E}"/>
              </a:ext>
            </a:extLst>
          </p:cNvPr>
          <p:cNvSpPr/>
          <p:nvPr/>
        </p:nvSpPr>
        <p:spPr>
          <a:xfrm>
            <a:off x="710948" y="1453059"/>
            <a:ext cx="4861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/>
              <a:t>Ordinalismus</a:t>
            </a:r>
            <a:r>
              <a:rPr lang="cs-CZ" sz="1400" b="1" dirty="0"/>
              <a:t>: Užitek se nedá kvantifikovat, ale jen porovnávat 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E67597D-5E63-4DCB-9A67-8BE5FBD01BC5}"/>
              </a:ext>
            </a:extLst>
          </p:cNvPr>
          <p:cNvSpPr/>
          <p:nvPr/>
        </p:nvSpPr>
        <p:spPr>
          <a:xfrm>
            <a:off x="710948" y="4362575"/>
            <a:ext cx="7235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Body </a:t>
            </a:r>
            <a:r>
              <a:rPr lang="cs-CZ" sz="1400" b="1" i="1" dirty="0">
                <a:solidFill>
                  <a:srgbClr val="FF0000"/>
                </a:solidFill>
              </a:rPr>
              <a:t>A</a:t>
            </a:r>
            <a:r>
              <a:rPr lang="cs-CZ" sz="1400" b="1" dirty="0"/>
              <a:t> </a:t>
            </a:r>
            <a:r>
              <a:rPr lang="cs-CZ" sz="1400" b="1" dirty="0" err="1"/>
              <a:t>a</a:t>
            </a:r>
            <a:r>
              <a:rPr lang="cs-CZ" sz="1400" b="1" dirty="0"/>
              <a:t> </a:t>
            </a:r>
            <a:r>
              <a:rPr lang="cs-CZ" sz="1400" b="1" i="1" dirty="0">
                <a:solidFill>
                  <a:srgbClr val="FF0000"/>
                </a:solidFill>
              </a:rPr>
              <a:t>B </a:t>
            </a:r>
            <a:r>
              <a:rPr lang="cs-CZ" sz="1400" b="1" dirty="0"/>
              <a:t>představují dané kombinace množství obou statků, kdy je spotřebiteli jedno, zda se rozhodne pro nákup </a:t>
            </a:r>
            <a:r>
              <a:rPr lang="cs-CZ" sz="1400" b="1" i="1" dirty="0">
                <a:solidFill>
                  <a:srgbClr val="FF0000"/>
                </a:solidFill>
              </a:rPr>
              <a:t>2</a:t>
            </a:r>
            <a:r>
              <a:rPr lang="cs-CZ" sz="1400" b="1" dirty="0"/>
              <a:t> jednotek prvního statku společně s pořízením </a:t>
            </a:r>
            <a:r>
              <a:rPr lang="cs-CZ" sz="1400" b="1" i="1" dirty="0">
                <a:solidFill>
                  <a:srgbClr val="FF0000"/>
                </a:solidFill>
              </a:rPr>
              <a:t>2 </a:t>
            </a:r>
            <a:r>
              <a:rPr lang="cs-CZ" sz="1400" b="1" dirty="0"/>
              <a:t>jednotek statku druhého (kombinace spotřeby </a:t>
            </a:r>
            <a:r>
              <a:rPr lang="cs-CZ" sz="1400" b="1" i="1" dirty="0">
                <a:solidFill>
                  <a:srgbClr val="FF0000"/>
                </a:solidFill>
              </a:rPr>
              <a:t>B)</a:t>
            </a:r>
            <a:r>
              <a:rPr lang="cs-CZ" sz="1400" b="1" dirty="0"/>
              <a:t>, nebo si pořídí </a:t>
            </a:r>
            <a:r>
              <a:rPr lang="cs-CZ" sz="1400" b="1" i="1" dirty="0">
                <a:solidFill>
                  <a:srgbClr val="FF0000"/>
                </a:solidFill>
              </a:rPr>
              <a:t>3</a:t>
            </a:r>
            <a:r>
              <a:rPr lang="cs-CZ" sz="1400" b="1" dirty="0"/>
              <a:t> jednotky druhého statku společně s jednou jednotkou prvního statku (kombinace spotřeby </a:t>
            </a:r>
            <a:r>
              <a:rPr lang="cs-CZ" sz="1400" b="1" i="1" dirty="0">
                <a:solidFill>
                  <a:srgbClr val="FF0000"/>
                </a:solidFill>
              </a:rPr>
              <a:t>A)</a:t>
            </a:r>
            <a:r>
              <a:rPr lang="cs-CZ" sz="1400" b="1" dirty="0"/>
              <a:t>.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783FC64-B9E3-40D4-AD90-00E02280A41C}"/>
              </a:ext>
            </a:extLst>
          </p:cNvPr>
          <p:cNvCxnSpPr>
            <a:cxnSpLocks/>
          </p:cNvCxnSpPr>
          <p:nvPr/>
        </p:nvCxnSpPr>
        <p:spPr>
          <a:xfrm flipV="1">
            <a:off x="7698336" y="4351407"/>
            <a:ext cx="830732" cy="365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8324117B-9929-48E3-A9B9-DD042F29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9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E67DE97-DC77-40F3-9F7D-8E5D3AD3C125}"/>
              </a:ext>
            </a:extLst>
          </p:cNvPr>
          <p:cNvSpPr/>
          <p:nvPr/>
        </p:nvSpPr>
        <p:spPr>
          <a:xfrm>
            <a:off x="4563377" y="190492"/>
            <a:ext cx="24018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dirty="0"/>
              <a:t>Mezinárodní ekonomie (Cv. 1.)</a:t>
            </a:r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E201A4CC-3B4E-45C7-8321-7A0D60BD20E3}"/>
              </a:ext>
            </a:extLst>
          </p:cNvPr>
          <p:cNvSpPr/>
          <p:nvPr/>
        </p:nvSpPr>
        <p:spPr>
          <a:xfrm rot="5400000">
            <a:off x="2345016" y="2670915"/>
            <a:ext cx="5451979" cy="3593116"/>
          </a:xfrm>
          <a:prstGeom prst="arc">
            <a:avLst>
              <a:gd name="adj1" fmla="val 10792413"/>
              <a:gd name="adj2" fmla="val 16097944"/>
            </a:avLst>
          </a:prstGeom>
          <a:ln w="9525">
            <a:solidFill>
              <a:schemeClr val="tx1"/>
            </a:solidFill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oloviční rámeček 13">
            <a:extLst>
              <a:ext uri="{FF2B5EF4-FFF2-40B4-BE49-F238E27FC236}">
                <a16:creationId xmlns:a16="http://schemas.microsoft.com/office/drawing/2014/main" id="{1BE2D97C-AE34-4B81-8659-56F57D13ECE4}"/>
              </a:ext>
            </a:extLst>
          </p:cNvPr>
          <p:cNvSpPr/>
          <p:nvPr/>
        </p:nvSpPr>
        <p:spPr>
          <a:xfrm rot="10800000" flipH="1">
            <a:off x="5055516" y="670265"/>
            <a:ext cx="2901901" cy="3747430"/>
          </a:xfrm>
          <a:prstGeom prst="halfFrame">
            <a:avLst>
              <a:gd name="adj1" fmla="val 0"/>
              <a:gd name="adj2" fmla="val 0"/>
            </a:avLst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F127CBE1-0843-423C-A7F4-0E06A1EE301D}"/>
                  </a:ext>
                </a:extLst>
              </p:cNvPr>
              <p:cNvSpPr txBox="1"/>
              <p:nvPr/>
            </p:nvSpPr>
            <p:spPr>
              <a:xfrm>
                <a:off x="7653781" y="4416219"/>
                <a:ext cx="306902" cy="282896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F127CBE1-0843-423C-A7F4-0E06A1EE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781" y="4416219"/>
                <a:ext cx="306902" cy="28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9AC921F-A11F-466F-9F65-313F61C67C83}"/>
                  </a:ext>
                </a:extLst>
              </p:cNvPr>
              <p:cNvSpPr txBox="1"/>
              <p:nvPr/>
            </p:nvSpPr>
            <p:spPr>
              <a:xfrm>
                <a:off x="4662187" y="670265"/>
                <a:ext cx="312953" cy="282896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9AC921F-A11F-466F-9F65-313F61C67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87" y="670265"/>
                <a:ext cx="312953" cy="282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2F7FDFC1-E750-4F1C-BAAD-10CAF80F3322}"/>
              </a:ext>
            </a:extLst>
          </p:cNvPr>
          <p:cNvSpPr txBox="1"/>
          <p:nvPr/>
        </p:nvSpPr>
        <p:spPr>
          <a:xfrm>
            <a:off x="7938308" y="3746459"/>
            <a:ext cx="573276" cy="2154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cs-CZ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>
                <a:solidFill>
                  <a:srgbClr val="FF0000"/>
                </a:solidFill>
              </a:rPr>
              <a:t>HVM </a:t>
            </a:r>
            <a:endParaRPr lang="cs-CZ" sz="1400" b="1" i="1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B5D4523-62DE-4365-9289-736C4EA67F0B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6842870" y="3854181"/>
            <a:ext cx="1095438" cy="337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louk 29">
            <a:extLst>
              <a:ext uri="{FF2B5EF4-FFF2-40B4-BE49-F238E27FC236}">
                <a16:creationId xmlns:a16="http://schemas.microsoft.com/office/drawing/2014/main" id="{2462F49B-76B6-482E-8992-6FAFED9CFE63}"/>
              </a:ext>
            </a:extLst>
          </p:cNvPr>
          <p:cNvSpPr/>
          <p:nvPr/>
        </p:nvSpPr>
        <p:spPr>
          <a:xfrm rot="8738462">
            <a:off x="6212060" y="446026"/>
            <a:ext cx="1890635" cy="3186347"/>
          </a:xfrm>
          <a:prstGeom prst="arc">
            <a:avLst>
              <a:gd name="adj1" fmla="val 17116834"/>
              <a:gd name="adj2" fmla="val 4159815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140CC232-9530-4881-B892-F75EE09195A3}"/>
              </a:ext>
            </a:extLst>
          </p:cNvPr>
          <p:cNvCxnSpPr>
            <a:cxnSpLocks/>
          </p:cNvCxnSpPr>
          <p:nvPr/>
        </p:nvCxnSpPr>
        <p:spPr>
          <a:xfrm>
            <a:off x="6332447" y="2524688"/>
            <a:ext cx="0" cy="1870267"/>
          </a:xfrm>
          <a:prstGeom prst="line">
            <a:avLst/>
          </a:prstGeom>
          <a:ln w="19050">
            <a:solidFill>
              <a:srgbClr val="FF0000"/>
            </a:solidFill>
            <a:prstDash val="dash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53327472-B220-4D2F-8B6B-415C9D368008}"/>
              </a:ext>
            </a:extLst>
          </p:cNvPr>
          <p:cNvCxnSpPr>
            <a:cxnSpLocks/>
          </p:cNvCxnSpPr>
          <p:nvPr/>
        </p:nvCxnSpPr>
        <p:spPr>
          <a:xfrm>
            <a:off x="5052247" y="2524688"/>
            <a:ext cx="127492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0A2637ED-4E35-4B8D-8C76-A24CFF72DC26}"/>
                  </a:ext>
                </a:extLst>
              </p:cNvPr>
              <p:cNvSpPr txBox="1"/>
              <p:nvPr/>
            </p:nvSpPr>
            <p:spPr>
              <a:xfrm>
                <a:off x="4524312" y="2283924"/>
                <a:ext cx="419410" cy="236155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0A2637ED-4E35-4B8D-8C76-A24CFF72D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12" y="2283924"/>
                <a:ext cx="419410" cy="236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15F6DB31-D314-48A8-B57B-EBE41192ACB7}"/>
                  </a:ext>
                </a:extLst>
              </p:cNvPr>
              <p:cNvSpPr txBox="1"/>
              <p:nvPr/>
            </p:nvSpPr>
            <p:spPr>
              <a:xfrm>
                <a:off x="6019809" y="4483699"/>
                <a:ext cx="419409" cy="236155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15F6DB31-D314-48A8-B57B-EBE41192A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9" y="4483699"/>
                <a:ext cx="419409" cy="2361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Vývojový diagram: spojnice 34">
            <a:extLst>
              <a:ext uri="{FF2B5EF4-FFF2-40B4-BE49-F238E27FC236}">
                <a16:creationId xmlns:a16="http://schemas.microsoft.com/office/drawing/2014/main" id="{A5D8E1BD-8CF8-4C41-B8BE-B616294CB31E}"/>
              </a:ext>
            </a:extLst>
          </p:cNvPr>
          <p:cNvSpPr/>
          <p:nvPr/>
        </p:nvSpPr>
        <p:spPr>
          <a:xfrm>
            <a:off x="6295613" y="2494670"/>
            <a:ext cx="66392" cy="60033"/>
          </a:xfrm>
          <a:prstGeom prst="flowChartConnecto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291C2EEA-F458-44E1-9E74-A1EB6E08418E}"/>
                  </a:ext>
                </a:extLst>
              </p:cNvPr>
              <p:cNvSpPr txBox="1"/>
              <p:nvPr/>
            </p:nvSpPr>
            <p:spPr>
              <a:xfrm>
                <a:off x="8110658" y="2631032"/>
                <a:ext cx="643315" cy="36933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𝑻𝑼</m:t>
                      </m:r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291C2EEA-F458-44E1-9E74-A1EB6E08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58" y="2631032"/>
                <a:ext cx="6433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F2FA6F8F-0AFD-463E-B652-9ADC0694D0C6}"/>
              </a:ext>
            </a:extLst>
          </p:cNvPr>
          <p:cNvCxnSpPr>
            <a:cxnSpLocks/>
          </p:cNvCxnSpPr>
          <p:nvPr/>
        </p:nvCxnSpPr>
        <p:spPr>
          <a:xfrm flipV="1">
            <a:off x="6947940" y="2903092"/>
            <a:ext cx="1160168" cy="261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6EEA8D98-BE2D-4636-8851-7767A0540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032" y="618390"/>
            <a:ext cx="2178940" cy="2558237"/>
          </a:xfrm>
          <a:prstGeom prst="rect">
            <a:avLst/>
          </a:prstGeom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8F63B7D-D1D6-4539-855D-30E1AEF0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25" y="3113622"/>
            <a:ext cx="2464177" cy="2352675"/>
          </a:xfrm>
          <a:prstGeom prst="rect">
            <a:avLst/>
          </a:prstGeom>
        </p:spPr>
      </p:pic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4E8B6F3A-255E-41B2-8B2B-1C435A255A2E}"/>
              </a:ext>
            </a:extLst>
          </p:cNvPr>
          <p:cNvSpPr/>
          <p:nvPr/>
        </p:nvSpPr>
        <p:spPr>
          <a:xfrm>
            <a:off x="2710444" y="416198"/>
            <a:ext cx="564004" cy="5079646"/>
          </a:xfrm>
          <a:prstGeom prst="rightBrace">
            <a:avLst>
              <a:gd name="adj1" fmla="val 78426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12E6F63-C65B-4E1B-AC41-0A017C8009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4800" y="4289959"/>
            <a:ext cx="834570" cy="6835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31703338-3249-468E-8A32-F55CFA265594}"/>
              </a:ext>
            </a:extLst>
          </p:cNvPr>
          <p:cNvCxnSpPr>
            <a:cxnSpLocks/>
            <a:stCxn id="9" idx="0"/>
            <a:endCxn id="33" idx="2"/>
          </p:cNvCxnSpPr>
          <p:nvPr/>
        </p:nvCxnSpPr>
        <p:spPr>
          <a:xfrm flipV="1">
            <a:off x="4032085" y="2520079"/>
            <a:ext cx="701932" cy="1769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D8C521B-308D-49CC-81FD-322B816E6C5E}"/>
              </a:ext>
            </a:extLst>
          </p:cNvPr>
          <p:cNvCxnSpPr>
            <a:stCxn id="9" idx="3"/>
            <a:endCxn id="34" idx="1"/>
          </p:cNvCxnSpPr>
          <p:nvPr/>
        </p:nvCxnSpPr>
        <p:spPr>
          <a:xfrm flipV="1">
            <a:off x="4449370" y="4601777"/>
            <a:ext cx="1570439" cy="29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CBBD0B16-C09D-4CF8-B6BF-F52F3F183B52}"/>
              </a:ext>
            </a:extLst>
          </p:cNvPr>
          <p:cNvCxnSpPr>
            <a:cxnSpLocks/>
          </p:cNvCxnSpPr>
          <p:nvPr/>
        </p:nvCxnSpPr>
        <p:spPr>
          <a:xfrm>
            <a:off x="8924777" y="366899"/>
            <a:ext cx="0" cy="5477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397765-BEF5-4CA1-8667-1E4B511E9B09}"/>
              </a:ext>
            </a:extLst>
          </p:cNvPr>
          <p:cNvSpPr/>
          <p:nvPr/>
        </p:nvSpPr>
        <p:spPr>
          <a:xfrm>
            <a:off x="8929594" y="366899"/>
            <a:ext cx="2057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Funkce (rovnici) </a:t>
            </a:r>
            <a:r>
              <a:rPr lang="cs-CZ" sz="1400" b="1" i="1" dirty="0">
                <a:solidFill>
                  <a:srgbClr val="FF0000"/>
                </a:solidFill>
              </a:rPr>
              <a:t>HVM</a:t>
            </a:r>
            <a:r>
              <a:rPr lang="cs-CZ" sz="1400" dirty="0"/>
              <a:t> = </a:t>
            </a:r>
            <a:r>
              <a:rPr lang="cs-CZ" sz="14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E1EA81E7-6268-4B32-892C-E182E1D9AB21}"/>
                  </a:ext>
                </a:extLst>
              </p:cNvPr>
              <p:cNvSpPr/>
              <p:nvPr/>
            </p:nvSpPr>
            <p:spPr>
              <a:xfrm>
                <a:off x="8929594" y="674676"/>
                <a:ext cx="29161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dirty="0"/>
                  <a:t>Maximální množství statku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400" dirty="0"/>
                  <a:t>=</a:t>
                </a:r>
                <a:r>
                  <a:rPr lang="cs-CZ" sz="1400" b="1" dirty="0"/>
                  <a:t>?</a:t>
                </a:r>
              </a:p>
            </p:txBody>
          </p:sp>
        </mc:Choice>
        <mc:Fallback xmlns="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E1EA81E7-6268-4B32-892C-E182E1D9A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594" y="674676"/>
                <a:ext cx="2916119" cy="307777"/>
              </a:xfrm>
              <a:prstGeom prst="rect">
                <a:avLst/>
              </a:prstGeom>
              <a:blipFill>
                <a:blip r:embed="rId10"/>
                <a:stretch>
                  <a:fillRect l="-628" t="-4000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16D94CE5-D353-4954-B6AB-DFB991759040}"/>
                  </a:ext>
                </a:extLst>
              </p:cNvPr>
              <p:cNvSpPr/>
              <p:nvPr/>
            </p:nvSpPr>
            <p:spPr>
              <a:xfrm>
                <a:off x="8929594" y="982453"/>
                <a:ext cx="28744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dirty="0"/>
                  <a:t>Optimální množství statků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400" dirty="0"/>
                  <a:t>=</a:t>
                </a:r>
                <a:r>
                  <a:rPr lang="cs-CZ" sz="1400" b="1" dirty="0"/>
                  <a:t>?</a:t>
                </a:r>
              </a:p>
            </p:txBody>
          </p:sp>
        </mc:Choice>
        <mc:Fallback xmlns=""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16D94CE5-D353-4954-B6AB-DFB991759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594" y="982453"/>
                <a:ext cx="2874441" cy="307777"/>
              </a:xfrm>
              <a:prstGeom prst="rect">
                <a:avLst/>
              </a:prstGeom>
              <a:blipFill>
                <a:blip r:embed="rId11"/>
                <a:stretch>
                  <a:fillRect l="-637" t="-3922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>
            <a:extLst>
              <a:ext uri="{FF2B5EF4-FFF2-40B4-BE49-F238E27FC236}">
                <a16:creationId xmlns:a16="http://schemas.microsoft.com/office/drawing/2014/main" id="{2E8DDE01-FD0F-4EA9-A0FE-9523654EF9C9}"/>
              </a:ext>
            </a:extLst>
          </p:cNvPr>
          <p:cNvSpPr/>
          <p:nvPr/>
        </p:nvSpPr>
        <p:spPr>
          <a:xfrm>
            <a:off x="8929594" y="1290230"/>
            <a:ext cx="1245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 a tak dále… </a:t>
            </a:r>
            <a:r>
              <a:rPr lang="cs-CZ" sz="1400" dirty="0">
                <a:sym typeface="Wingdings" panose="05000000000000000000" pitchFamily="2" charset="2"/>
              </a:rPr>
              <a:t></a:t>
            </a:r>
            <a:endParaRPr lang="cs-CZ" sz="14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88E010-844F-467F-AA4B-8B4648B1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9" grpId="0" animBg="1"/>
      <p:bldP spid="30" grpId="0" animBg="1"/>
      <p:bldP spid="33" grpId="0"/>
      <p:bldP spid="34" grpId="0"/>
      <p:bldP spid="35" grpId="0" animBg="1"/>
      <p:bldP spid="36" grpId="0" animBg="1"/>
      <p:bldP spid="5" grpId="0" animBg="1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E01E010-34F9-4FAB-AA5D-014ABAFC75D0}"/>
              </a:ext>
            </a:extLst>
          </p:cNvPr>
          <p:cNvSpPr/>
          <p:nvPr/>
        </p:nvSpPr>
        <p:spPr>
          <a:xfrm>
            <a:off x="180612" y="147129"/>
            <a:ext cx="165775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dirty="0"/>
              <a:t>Matematické vzorce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1C53D40-8AE7-4315-B9A3-72BD296C0CBE}"/>
              </a:ext>
            </a:extLst>
          </p:cNvPr>
          <p:cNvSpPr/>
          <p:nvPr/>
        </p:nvSpPr>
        <p:spPr>
          <a:xfrm>
            <a:off x="4921287" y="89452"/>
            <a:ext cx="24018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dirty="0"/>
              <a:t>Mezinárodní ekonomie (Cv. 1.)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765B66D-FE9C-43BF-886E-D5118B8F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6B2977F-BFC9-42D7-9BB0-73A86ADE4A0C}"/>
                  </a:ext>
                </a:extLst>
              </p:cNvPr>
              <p:cNvSpPr txBox="1"/>
              <p:nvPr/>
            </p:nvSpPr>
            <p:spPr>
              <a:xfrm>
                <a:off x="776943" y="155480"/>
                <a:ext cx="9861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6B2977F-BFC9-42D7-9BB0-73A86ADE4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3" y="155480"/>
                <a:ext cx="9861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B88A6F1-ECA1-408C-8AAD-019C238FC157}"/>
                  </a:ext>
                </a:extLst>
              </p:cNvPr>
              <p:cNvSpPr txBox="1"/>
              <p:nvPr/>
            </p:nvSpPr>
            <p:spPr>
              <a:xfrm>
                <a:off x="776943" y="463257"/>
                <a:ext cx="521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B88A6F1-ECA1-408C-8AAD-019C238F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3" y="463257"/>
                <a:ext cx="5214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8D1EE1A0-9CFB-4F7E-BDE0-8D71D74BD1EE}"/>
                  </a:ext>
                </a:extLst>
              </p:cNvPr>
              <p:cNvSpPr txBox="1"/>
              <p:nvPr/>
            </p:nvSpPr>
            <p:spPr>
              <a:xfrm>
                <a:off x="1167260" y="463256"/>
                <a:ext cx="639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8D1EE1A0-9CFB-4F7E-BDE0-8D71D74BD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60" y="463256"/>
                <a:ext cx="63953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349B42E-7C4B-4409-A6D5-3D781D0DAD74}"/>
                  </a:ext>
                </a:extLst>
              </p:cNvPr>
              <p:cNvSpPr txBox="1"/>
              <p:nvPr/>
            </p:nvSpPr>
            <p:spPr>
              <a:xfrm>
                <a:off x="752102" y="763774"/>
                <a:ext cx="518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349B42E-7C4B-4409-A6D5-3D781D0DA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02" y="763774"/>
                <a:ext cx="51828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489D274-23B7-40CC-8351-F29F3BADEC65}"/>
                  </a:ext>
                </a:extLst>
              </p:cNvPr>
              <p:cNvSpPr txBox="1"/>
              <p:nvPr/>
            </p:nvSpPr>
            <p:spPr>
              <a:xfrm>
                <a:off x="1142419" y="763773"/>
                <a:ext cx="6427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489D274-23B7-40CC-8351-F29F3BADE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19" y="763773"/>
                <a:ext cx="6427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14EFC91-219A-494B-A513-46799FFAA791}"/>
                  </a:ext>
                </a:extLst>
              </p:cNvPr>
              <p:cNvSpPr txBox="1"/>
              <p:nvPr/>
            </p:nvSpPr>
            <p:spPr>
              <a:xfrm>
                <a:off x="1937300" y="135712"/>
                <a:ext cx="9380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14EFC91-219A-494B-A513-46799FFAA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00" y="135712"/>
                <a:ext cx="9380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611F1C7-1A05-42BF-81F0-AC734268B87F}"/>
                  </a:ext>
                </a:extLst>
              </p:cNvPr>
              <p:cNvSpPr txBox="1"/>
              <p:nvPr/>
            </p:nvSpPr>
            <p:spPr>
              <a:xfrm>
                <a:off x="1945087" y="456976"/>
                <a:ext cx="521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611F1C7-1A05-42BF-81F0-AC734268B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087" y="456976"/>
                <a:ext cx="52148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B805B8F-7679-47FE-A65D-6F596D9ABB27}"/>
                  </a:ext>
                </a:extLst>
              </p:cNvPr>
              <p:cNvSpPr txBox="1"/>
              <p:nvPr/>
            </p:nvSpPr>
            <p:spPr>
              <a:xfrm>
                <a:off x="1948678" y="939402"/>
                <a:ext cx="518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B805B8F-7679-47FE-A65D-6F596D9AB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78" y="939402"/>
                <a:ext cx="51828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EB73205A-6F0F-4C11-851E-0E85EF1B8FEB}"/>
                  </a:ext>
                </a:extLst>
              </p:cNvPr>
              <p:cNvSpPr txBox="1"/>
              <p:nvPr/>
            </p:nvSpPr>
            <p:spPr>
              <a:xfrm>
                <a:off x="2361247" y="403916"/>
                <a:ext cx="333746" cy="4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EB73205A-6F0F-4C11-851E-0E85EF1B8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47" y="403916"/>
                <a:ext cx="333746" cy="464358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BCA0B2D-647C-4871-8B5A-263450AC4A30}"/>
                  </a:ext>
                </a:extLst>
              </p:cNvPr>
              <p:cNvSpPr txBox="1"/>
              <p:nvPr/>
            </p:nvSpPr>
            <p:spPr>
              <a:xfrm>
                <a:off x="2353060" y="862681"/>
                <a:ext cx="336952" cy="4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BCA0B2D-647C-4871-8B5A-263450AC4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60" y="862681"/>
                <a:ext cx="336952" cy="4643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F9C9DB26-DF1F-4EAF-917C-1F56D55653B9}"/>
                  </a:ext>
                </a:extLst>
              </p:cNvPr>
              <p:cNvSpPr txBox="1"/>
              <p:nvPr/>
            </p:nvSpPr>
            <p:spPr>
              <a:xfrm>
                <a:off x="2973557" y="329133"/>
                <a:ext cx="738086" cy="4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F9C9DB26-DF1F-4EAF-917C-1F56D5565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57" y="329133"/>
                <a:ext cx="738086" cy="464358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FE96CC6B-ACE6-4AC6-91E8-F9F94D46E8B3}"/>
                  </a:ext>
                </a:extLst>
              </p:cNvPr>
              <p:cNvSpPr txBox="1"/>
              <p:nvPr/>
            </p:nvSpPr>
            <p:spPr>
              <a:xfrm>
                <a:off x="3014518" y="843119"/>
                <a:ext cx="6513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FE96CC6B-ACE6-4AC6-91E8-F9F94D46E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18" y="843119"/>
                <a:ext cx="65133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>
            <a:extLst>
              <a:ext uri="{FF2B5EF4-FFF2-40B4-BE49-F238E27FC236}">
                <a16:creationId xmlns:a16="http://schemas.microsoft.com/office/drawing/2014/main" id="{3756F3C6-A6D9-44B0-92E7-265780822D73}"/>
              </a:ext>
            </a:extLst>
          </p:cNvPr>
          <p:cNvSpPr/>
          <p:nvPr/>
        </p:nvSpPr>
        <p:spPr>
          <a:xfrm>
            <a:off x="711155" y="1574041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1. </a:t>
            </a:r>
            <a:r>
              <a:rPr lang="cs-CZ" sz="1400" b="1" u="sng" dirty="0"/>
              <a:t>způsob</a:t>
            </a:r>
            <a:r>
              <a:rPr lang="en-US" sz="1400" b="1" u="sng" dirty="0"/>
              <a:t>:</a:t>
            </a:r>
            <a:endParaRPr lang="cs-CZ" sz="1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61206E40-BB96-42EA-A378-D0506E7840AC}"/>
                  </a:ext>
                </a:extLst>
              </p:cNvPr>
              <p:cNvSpPr txBox="1"/>
              <p:nvPr/>
            </p:nvSpPr>
            <p:spPr>
              <a:xfrm>
                <a:off x="1041259" y="1935069"/>
                <a:ext cx="738086" cy="4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61206E40-BB96-42EA-A378-D0506E784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59" y="1935069"/>
                <a:ext cx="738086" cy="464358"/>
              </a:xfrm>
              <a:prstGeom prst="rect">
                <a:avLst/>
              </a:prstGeom>
              <a:blipFill>
                <a:blip r:embed="rId1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304874FA-F1A1-4149-B08C-7C7FC1DC41EB}"/>
                  </a:ext>
                </a:extLst>
              </p:cNvPr>
              <p:cNvSpPr txBox="1"/>
              <p:nvPr/>
            </p:nvSpPr>
            <p:spPr>
              <a:xfrm>
                <a:off x="671451" y="2001182"/>
                <a:ext cx="5178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304874FA-F1A1-4149-B08C-7C7FC1DC4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51" y="2001182"/>
                <a:ext cx="51789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1BF1F502-F2D9-4094-868B-40C7A0E0CBDE}"/>
                  </a:ext>
                </a:extLst>
              </p:cNvPr>
              <p:cNvSpPr txBox="1"/>
              <p:nvPr/>
            </p:nvSpPr>
            <p:spPr>
              <a:xfrm>
                <a:off x="1735689" y="2052425"/>
                <a:ext cx="3332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1BF1F502-F2D9-4094-868B-40C7A0E0C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89" y="2052425"/>
                <a:ext cx="333233" cy="215444"/>
              </a:xfrm>
              <a:prstGeom prst="rect">
                <a:avLst/>
              </a:prstGeom>
              <a:blipFill>
                <a:blip r:embed="rId16"/>
                <a:stretch>
                  <a:fillRect l="-9259" r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46756A41-CF14-4842-AACE-EA842BFD07E8}"/>
              </a:ext>
            </a:extLst>
          </p:cNvPr>
          <p:cNvCxnSpPr>
            <a:cxnSpLocks/>
          </p:cNvCxnSpPr>
          <p:nvPr/>
        </p:nvCxnSpPr>
        <p:spPr>
          <a:xfrm flipV="1">
            <a:off x="1785640" y="2112910"/>
            <a:ext cx="327028" cy="138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580A4760-44DC-48B5-BA1D-38AEB7160A8A}"/>
              </a:ext>
            </a:extLst>
          </p:cNvPr>
          <p:cNvCxnSpPr>
            <a:cxnSpLocks/>
          </p:cNvCxnSpPr>
          <p:nvPr/>
        </p:nvCxnSpPr>
        <p:spPr>
          <a:xfrm flipV="1">
            <a:off x="1379721" y="2230694"/>
            <a:ext cx="327028" cy="138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141FD6FC-DF4E-42AB-A195-79DCB85DC968}"/>
                  </a:ext>
                </a:extLst>
              </p:cNvPr>
              <p:cNvSpPr txBox="1"/>
              <p:nvPr/>
            </p:nvSpPr>
            <p:spPr>
              <a:xfrm>
                <a:off x="812057" y="3069798"/>
                <a:ext cx="10864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141FD6FC-DF4E-42AB-A195-79DCB85D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57" y="3069798"/>
                <a:ext cx="1086451" cy="215444"/>
              </a:xfrm>
              <a:prstGeom prst="rect">
                <a:avLst/>
              </a:prstGeom>
              <a:blipFill>
                <a:blip r:embed="rId17"/>
                <a:stretch>
                  <a:fillRect l="-1685" r="-3933" b="-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A988586B-2395-4744-9A90-FE0C6D26A26A}"/>
                  </a:ext>
                </a:extLst>
              </p:cNvPr>
              <p:cNvSpPr txBox="1"/>
              <p:nvPr/>
            </p:nvSpPr>
            <p:spPr>
              <a:xfrm>
                <a:off x="902229" y="3432385"/>
                <a:ext cx="823590" cy="409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A988586B-2395-4744-9A90-FE0C6D26A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29" y="3432385"/>
                <a:ext cx="823590" cy="409023"/>
              </a:xfrm>
              <a:prstGeom prst="rect">
                <a:avLst/>
              </a:prstGeom>
              <a:blipFill>
                <a:blip r:embed="rId18"/>
                <a:stretch>
                  <a:fillRect l="-1481" t="-2985" r="-4444" b="-104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Poloviční rámeček 52">
            <a:extLst>
              <a:ext uri="{FF2B5EF4-FFF2-40B4-BE49-F238E27FC236}">
                <a16:creationId xmlns:a16="http://schemas.microsoft.com/office/drawing/2014/main" id="{DC268861-87C1-4565-BC11-DC2ACB212814}"/>
              </a:ext>
            </a:extLst>
          </p:cNvPr>
          <p:cNvSpPr/>
          <p:nvPr/>
        </p:nvSpPr>
        <p:spPr>
          <a:xfrm rot="10800000">
            <a:off x="734929" y="136796"/>
            <a:ext cx="2053875" cy="1215780"/>
          </a:xfrm>
          <a:prstGeom prst="halfFrame">
            <a:avLst>
              <a:gd name="adj1" fmla="val 0"/>
              <a:gd name="adj2" fmla="val 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E815B010-900C-4B96-87A5-3AB421037C75}"/>
              </a:ext>
            </a:extLst>
          </p:cNvPr>
          <p:cNvSpPr/>
          <p:nvPr/>
        </p:nvSpPr>
        <p:spPr>
          <a:xfrm>
            <a:off x="2306001" y="1597210"/>
            <a:ext cx="1003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2. </a:t>
            </a:r>
            <a:r>
              <a:rPr lang="cs-CZ" sz="1400" b="1" u="sng" dirty="0"/>
              <a:t>způsob</a:t>
            </a:r>
            <a:r>
              <a:rPr lang="en-US" sz="1400" b="1" u="sng" dirty="0"/>
              <a:t>:</a:t>
            </a:r>
            <a:endParaRPr lang="cs-CZ" sz="1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81296BB7-A211-47E1-88F1-D080247F1EBA}"/>
                  </a:ext>
                </a:extLst>
              </p:cNvPr>
              <p:cNvSpPr txBox="1"/>
              <p:nvPr/>
            </p:nvSpPr>
            <p:spPr>
              <a:xfrm>
                <a:off x="2756059" y="2267678"/>
                <a:ext cx="716671" cy="46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81296BB7-A211-47E1-88F1-D080247F1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059" y="2267678"/>
                <a:ext cx="716671" cy="461280"/>
              </a:xfrm>
              <a:prstGeom prst="rect">
                <a:avLst/>
              </a:prstGeom>
              <a:blipFill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10D24ED5-8527-4DEE-B3C1-2A37201252E4}"/>
                  </a:ext>
                </a:extLst>
              </p:cNvPr>
              <p:cNvSpPr txBox="1"/>
              <p:nvPr/>
            </p:nvSpPr>
            <p:spPr>
              <a:xfrm>
                <a:off x="1100248" y="2567657"/>
                <a:ext cx="811119" cy="372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10D24ED5-8527-4DEE-B3C1-2A3720125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48" y="2567657"/>
                <a:ext cx="811119" cy="372025"/>
              </a:xfrm>
              <a:prstGeom prst="rect">
                <a:avLst/>
              </a:prstGeom>
              <a:blipFill>
                <a:blip r:embed="rId20"/>
                <a:stretch>
                  <a:fillRect l="-2239" r="-2239" b="-163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968C6196-0A25-4175-837E-B02827B870BA}"/>
                  </a:ext>
                </a:extLst>
              </p:cNvPr>
              <p:cNvSpPr txBox="1"/>
              <p:nvPr/>
            </p:nvSpPr>
            <p:spPr>
              <a:xfrm>
                <a:off x="629897" y="2587424"/>
                <a:ext cx="4601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968C6196-0A25-4175-837E-B02827B87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97" y="2587424"/>
                <a:ext cx="46019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EA317480-565A-43A1-BA5D-A6E5F22B1B53}"/>
                  </a:ext>
                </a:extLst>
              </p:cNvPr>
              <p:cNvSpPr txBox="1"/>
              <p:nvPr/>
            </p:nvSpPr>
            <p:spPr>
              <a:xfrm>
                <a:off x="1835176" y="2596335"/>
                <a:ext cx="4601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EA317480-565A-43A1-BA5D-A6E5F22B1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76" y="2596335"/>
                <a:ext cx="460191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C8869D53-5A9A-4633-B5C0-D5FAC87E1DAB}"/>
              </a:ext>
            </a:extLst>
          </p:cNvPr>
          <p:cNvCxnSpPr>
            <a:cxnSpLocks/>
          </p:cNvCxnSpPr>
          <p:nvPr/>
        </p:nvCxnSpPr>
        <p:spPr>
          <a:xfrm flipV="1">
            <a:off x="659334" y="2657724"/>
            <a:ext cx="327028" cy="138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21D471B8-AFB3-42E6-9E13-DB4D7CD61820}"/>
              </a:ext>
            </a:extLst>
          </p:cNvPr>
          <p:cNvCxnSpPr>
            <a:cxnSpLocks/>
          </p:cNvCxnSpPr>
          <p:nvPr/>
        </p:nvCxnSpPr>
        <p:spPr>
          <a:xfrm flipV="1">
            <a:off x="1161476" y="2802427"/>
            <a:ext cx="327028" cy="138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2441C418-5D81-4BB7-ABB8-E1C083C45B4A}"/>
              </a:ext>
            </a:extLst>
          </p:cNvPr>
          <p:cNvSpPr txBox="1"/>
          <p:nvPr/>
        </p:nvSpPr>
        <p:spPr>
          <a:xfrm>
            <a:off x="2123453" y="1880140"/>
            <a:ext cx="190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 </a:t>
            </a:r>
            <a:r>
              <a:rPr lang="cs-CZ" sz="1400" b="1" dirty="0"/>
              <a:t>tzv.</a:t>
            </a:r>
            <a:r>
              <a:rPr lang="en-US" sz="1400" b="1" dirty="0"/>
              <a:t>, “</a:t>
            </a:r>
            <a:r>
              <a:rPr lang="cs-CZ" sz="1400" b="1" dirty="0"/>
              <a:t>křížová</a:t>
            </a:r>
            <a:r>
              <a:rPr lang="en-US" sz="1400" b="1" dirty="0"/>
              <a:t> </a:t>
            </a:r>
            <a:r>
              <a:rPr lang="cs-CZ" sz="1400" b="1" dirty="0"/>
              <a:t>metoda</a:t>
            </a:r>
            <a:r>
              <a:rPr lang="en-US" sz="1400" b="1" dirty="0"/>
              <a:t>”</a:t>
            </a:r>
            <a:endParaRPr lang="cs-CZ" sz="1400" b="1" dirty="0"/>
          </a:p>
        </p:txBody>
      </p:sp>
      <p:sp>
        <p:nvSpPr>
          <p:cNvPr id="90" name="Šipka: zahnutá nahoru 89">
            <a:extLst>
              <a:ext uri="{FF2B5EF4-FFF2-40B4-BE49-F238E27FC236}">
                <a16:creationId xmlns:a16="http://schemas.microsoft.com/office/drawing/2014/main" id="{552708E3-2992-41DB-A8BF-EFBCC1A2AA0F}"/>
              </a:ext>
            </a:extLst>
          </p:cNvPr>
          <p:cNvSpPr/>
          <p:nvPr/>
        </p:nvSpPr>
        <p:spPr>
          <a:xfrm rot="20341294">
            <a:off x="2975430" y="2569728"/>
            <a:ext cx="618743" cy="347467"/>
          </a:xfrm>
          <a:prstGeom prst="curvedUpArrow">
            <a:avLst>
              <a:gd name="adj1" fmla="val 0"/>
              <a:gd name="adj2" fmla="val 14205"/>
              <a:gd name="adj3" fmla="val 1531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1" name="Šipka: zahnutá nahoru 90">
            <a:extLst>
              <a:ext uri="{FF2B5EF4-FFF2-40B4-BE49-F238E27FC236}">
                <a16:creationId xmlns:a16="http://schemas.microsoft.com/office/drawing/2014/main" id="{8DEBCC3D-7CFC-4788-A7C7-BE68E9ED026B}"/>
              </a:ext>
            </a:extLst>
          </p:cNvPr>
          <p:cNvSpPr/>
          <p:nvPr/>
        </p:nvSpPr>
        <p:spPr>
          <a:xfrm rot="1271903" flipH="1">
            <a:off x="2625248" y="2571012"/>
            <a:ext cx="617482" cy="384522"/>
          </a:xfrm>
          <a:prstGeom prst="curvedUpArrow">
            <a:avLst>
              <a:gd name="adj1" fmla="val 0"/>
              <a:gd name="adj2" fmla="val 15806"/>
              <a:gd name="adj3" fmla="val 15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A163D73E-C470-4EB1-BC80-E623F35BC437}"/>
                  </a:ext>
                </a:extLst>
              </p:cNvPr>
              <p:cNvSpPr txBox="1"/>
              <p:nvPr/>
            </p:nvSpPr>
            <p:spPr>
              <a:xfrm>
                <a:off x="2619943" y="3043005"/>
                <a:ext cx="107567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A163D73E-C470-4EB1-BC80-E623F35BC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943" y="3043005"/>
                <a:ext cx="1075679" cy="215444"/>
              </a:xfrm>
              <a:prstGeom prst="rect">
                <a:avLst/>
              </a:prstGeom>
              <a:blipFill>
                <a:blip r:embed="rId23"/>
                <a:stretch>
                  <a:fillRect l="-2841" r="-4545" b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6A2983C-FFE6-4E53-A1FC-399864D319A5}"/>
                  </a:ext>
                </a:extLst>
              </p:cNvPr>
              <p:cNvSpPr txBox="1"/>
              <p:nvPr/>
            </p:nvSpPr>
            <p:spPr>
              <a:xfrm>
                <a:off x="2698530" y="3399624"/>
                <a:ext cx="783804" cy="409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6A2983C-FFE6-4E53-A1FC-399864D31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530" y="3399624"/>
                <a:ext cx="783804" cy="409023"/>
              </a:xfrm>
              <a:prstGeom prst="rect">
                <a:avLst/>
              </a:prstGeom>
              <a:blipFill>
                <a:blip r:embed="rId24"/>
                <a:stretch>
                  <a:fillRect l="-4688" t="-2985" r="-7813" b="-89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4C1F0075-A74A-4554-A8D1-9947FBAD9880}"/>
                  </a:ext>
                </a:extLst>
              </p:cNvPr>
              <p:cNvSpPr txBox="1"/>
              <p:nvPr/>
            </p:nvSpPr>
            <p:spPr>
              <a:xfrm>
                <a:off x="4188304" y="4251140"/>
                <a:ext cx="277768" cy="239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4C1F0075-A74A-4554-A8D1-9947FBAD9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04" y="4251140"/>
                <a:ext cx="277768" cy="239425"/>
              </a:xfrm>
              <a:prstGeom prst="rect">
                <a:avLst/>
              </a:prstGeom>
              <a:blipFill>
                <a:blip r:embed="rId25"/>
                <a:stretch>
                  <a:fillRect r="-13043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Šipka: doprava se zářezem 114">
            <a:extLst>
              <a:ext uri="{FF2B5EF4-FFF2-40B4-BE49-F238E27FC236}">
                <a16:creationId xmlns:a16="http://schemas.microsoft.com/office/drawing/2014/main" id="{015A8D3E-9B80-440A-86CB-6659488BA413}"/>
              </a:ext>
            </a:extLst>
          </p:cNvPr>
          <p:cNvSpPr/>
          <p:nvPr/>
        </p:nvSpPr>
        <p:spPr>
          <a:xfrm>
            <a:off x="4528387" y="4286473"/>
            <a:ext cx="264807" cy="215444"/>
          </a:xfrm>
          <a:prstGeom prst="notchedRightArrow">
            <a:avLst>
              <a:gd name="adj1" fmla="val 39127"/>
              <a:gd name="adj2" fmla="val 36952"/>
            </a:avLst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 dirty="0"/>
          </a:p>
        </p:txBody>
      </p:sp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FFD53BBD-6F82-4C96-85D4-C4F9095C8886}"/>
              </a:ext>
            </a:extLst>
          </p:cNvPr>
          <p:cNvGrpSpPr/>
          <p:nvPr/>
        </p:nvGrpSpPr>
        <p:grpSpPr>
          <a:xfrm>
            <a:off x="4880346" y="4128525"/>
            <a:ext cx="394371" cy="389525"/>
            <a:chOff x="6893454" y="972739"/>
            <a:chExt cx="394371" cy="389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ovéPole 122">
                  <a:extLst>
                    <a:ext uri="{FF2B5EF4-FFF2-40B4-BE49-F238E27FC236}">
                      <a16:creationId xmlns:a16="http://schemas.microsoft.com/office/drawing/2014/main" id="{9431A43E-9477-424E-85FF-7DDE2AD70996}"/>
                    </a:ext>
                  </a:extLst>
                </p:cNvPr>
                <p:cNvSpPr txBox="1"/>
                <p:nvPr/>
              </p:nvSpPr>
              <p:spPr>
                <a:xfrm>
                  <a:off x="6893454" y="1146820"/>
                  <a:ext cx="3718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cs-CZ" sz="1400" b="1" dirty="0"/>
                </a:p>
              </p:txBody>
            </p:sp>
          </mc:Choice>
          <mc:Fallback xmlns="">
            <p:sp>
              <p:nvSpPr>
                <p:cNvPr id="123" name="TextovéPole 122">
                  <a:extLst>
                    <a:ext uri="{FF2B5EF4-FFF2-40B4-BE49-F238E27FC236}">
                      <a16:creationId xmlns:a16="http://schemas.microsoft.com/office/drawing/2014/main" id="{9431A43E-9477-424E-85FF-7DDE2AD709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3454" y="1146820"/>
                  <a:ext cx="371836" cy="215444"/>
                </a:xfrm>
                <a:prstGeom prst="rect">
                  <a:avLst/>
                </a:prstGeom>
                <a:blipFill>
                  <a:blip r:embed="rId2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ovéPole 123">
                  <a:extLst>
                    <a:ext uri="{FF2B5EF4-FFF2-40B4-BE49-F238E27FC236}">
                      <a16:creationId xmlns:a16="http://schemas.microsoft.com/office/drawing/2014/main" id="{BF4F3B3A-9DCC-4E8F-B954-6DEE48CA85D2}"/>
                    </a:ext>
                  </a:extLst>
                </p:cNvPr>
                <p:cNvSpPr txBox="1"/>
                <p:nvPr/>
              </p:nvSpPr>
              <p:spPr>
                <a:xfrm>
                  <a:off x="7169203" y="972739"/>
                  <a:ext cx="118622" cy="2570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cs-CZ" sz="1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cs-CZ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cs-CZ" sz="1400" b="1" i="1" dirty="0"/>
                </a:p>
              </p:txBody>
            </p:sp>
          </mc:Choice>
          <mc:Fallback xmlns="">
            <p:sp>
              <p:nvSpPr>
                <p:cNvPr id="124" name="TextovéPole 123">
                  <a:extLst>
                    <a:ext uri="{FF2B5EF4-FFF2-40B4-BE49-F238E27FC236}">
                      <a16:creationId xmlns:a16="http://schemas.microsoft.com/office/drawing/2014/main" id="{BF4F3B3A-9DCC-4E8F-B954-6DEE48CA8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203" y="972739"/>
                  <a:ext cx="118622" cy="257058"/>
                </a:xfrm>
                <a:prstGeom prst="rect">
                  <a:avLst/>
                </a:prstGeom>
                <a:blipFill>
                  <a:blip r:embed="rId27"/>
                  <a:stretch>
                    <a:fillRect l="-20000" r="-20000" b="-1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Skupina 133">
            <a:extLst>
              <a:ext uri="{FF2B5EF4-FFF2-40B4-BE49-F238E27FC236}">
                <a16:creationId xmlns:a16="http://schemas.microsoft.com/office/drawing/2014/main" id="{40831A2F-B0E7-48A0-9C20-FDB9EEA2FCC1}"/>
              </a:ext>
            </a:extLst>
          </p:cNvPr>
          <p:cNvGrpSpPr/>
          <p:nvPr/>
        </p:nvGrpSpPr>
        <p:grpSpPr>
          <a:xfrm>
            <a:off x="4084313" y="4551700"/>
            <a:ext cx="444074" cy="394978"/>
            <a:chOff x="5516084" y="1632164"/>
            <a:chExt cx="444074" cy="3949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ovéPole 127">
                  <a:extLst>
                    <a:ext uri="{FF2B5EF4-FFF2-40B4-BE49-F238E27FC236}">
                      <a16:creationId xmlns:a16="http://schemas.microsoft.com/office/drawing/2014/main" id="{F76C0BE5-4EC3-4257-AEBE-A6E107D0A412}"/>
                    </a:ext>
                  </a:extLst>
                </p:cNvPr>
                <p:cNvSpPr txBox="1"/>
                <p:nvPr/>
              </p:nvSpPr>
              <p:spPr>
                <a:xfrm>
                  <a:off x="5516084" y="1811698"/>
                  <a:ext cx="3718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cs-CZ" sz="1400" b="1" dirty="0"/>
                </a:p>
              </p:txBody>
            </p:sp>
          </mc:Choice>
          <mc:Fallback xmlns="">
            <p:sp>
              <p:nvSpPr>
                <p:cNvPr id="128" name="TextovéPole 127">
                  <a:extLst>
                    <a:ext uri="{FF2B5EF4-FFF2-40B4-BE49-F238E27FC236}">
                      <a16:creationId xmlns:a16="http://schemas.microsoft.com/office/drawing/2014/main" id="{F76C0BE5-4EC3-4257-AEBE-A6E107D0A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084" y="1811698"/>
                  <a:ext cx="371836" cy="215444"/>
                </a:xfrm>
                <a:prstGeom prst="rect">
                  <a:avLst/>
                </a:prstGeom>
                <a:blipFill>
                  <a:blip r:embed="rId26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ovéPole 128">
                  <a:extLst>
                    <a:ext uri="{FF2B5EF4-FFF2-40B4-BE49-F238E27FC236}">
                      <a16:creationId xmlns:a16="http://schemas.microsoft.com/office/drawing/2014/main" id="{240064A9-DA78-45AA-A34F-5726373C740A}"/>
                    </a:ext>
                  </a:extLst>
                </p:cNvPr>
                <p:cNvSpPr txBox="1"/>
                <p:nvPr/>
              </p:nvSpPr>
              <p:spPr>
                <a:xfrm>
                  <a:off x="5753432" y="1632164"/>
                  <a:ext cx="206726" cy="25705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cs-CZ" sz="1400" b="1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cs-CZ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cs-CZ" sz="1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cs-CZ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cs-CZ" sz="1400" b="1" i="1" dirty="0"/>
                </a:p>
              </p:txBody>
            </p:sp>
          </mc:Choice>
          <mc:Fallback xmlns="">
            <p:sp>
              <p:nvSpPr>
                <p:cNvPr id="129" name="TextovéPole 128">
                  <a:extLst>
                    <a:ext uri="{FF2B5EF4-FFF2-40B4-BE49-F238E27FC236}">
                      <a16:creationId xmlns:a16="http://schemas.microsoft.com/office/drawing/2014/main" id="{240064A9-DA78-45AA-A34F-5726373C74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432" y="1632164"/>
                  <a:ext cx="206726" cy="257058"/>
                </a:xfrm>
                <a:prstGeom prst="rect">
                  <a:avLst/>
                </a:prstGeom>
                <a:blipFill>
                  <a:blip r:embed="rId28"/>
                  <a:stretch>
                    <a:fillRect l="-9091" r="-24242" b="-190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0" name="Šipka: doprava se zářezem 129">
            <a:extLst>
              <a:ext uri="{FF2B5EF4-FFF2-40B4-BE49-F238E27FC236}">
                <a16:creationId xmlns:a16="http://schemas.microsoft.com/office/drawing/2014/main" id="{A55129BF-FF46-4EC0-B6DE-93EB3769785B}"/>
              </a:ext>
            </a:extLst>
          </p:cNvPr>
          <p:cNvSpPr/>
          <p:nvPr/>
        </p:nvSpPr>
        <p:spPr>
          <a:xfrm>
            <a:off x="4607163" y="4734839"/>
            <a:ext cx="229888" cy="215444"/>
          </a:xfrm>
          <a:prstGeom prst="notchedRightArrow">
            <a:avLst>
              <a:gd name="adj1" fmla="val 39127"/>
              <a:gd name="adj2" fmla="val 36952"/>
            </a:avLst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ABB002EB-D5D6-4748-B2CC-F7BBEAF046C0}"/>
                  </a:ext>
                </a:extLst>
              </p:cNvPr>
              <p:cNvSpPr txBox="1"/>
              <p:nvPr/>
            </p:nvSpPr>
            <p:spPr>
              <a:xfrm>
                <a:off x="4900613" y="4614533"/>
                <a:ext cx="283026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ABB002EB-D5D6-4748-B2CC-F7BBEAF04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13" y="4614533"/>
                <a:ext cx="283026" cy="444994"/>
              </a:xfrm>
              <a:prstGeom prst="rect">
                <a:avLst/>
              </a:prstGeom>
              <a:blipFill>
                <a:blip r:embed="rId29"/>
                <a:stretch>
                  <a:fillRect r="-13043" b="-109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8FA5FAAC-65CC-4CE9-8B2A-C9CEE82025C6}"/>
                  </a:ext>
                </a:extLst>
              </p:cNvPr>
              <p:cNvSpPr txBox="1"/>
              <p:nvPr/>
            </p:nvSpPr>
            <p:spPr>
              <a:xfrm>
                <a:off x="4364859" y="5395751"/>
                <a:ext cx="599330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8FA5FAAC-65CC-4CE9-8B2A-C9CEE8202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9" y="5395751"/>
                <a:ext cx="599330" cy="220253"/>
              </a:xfrm>
              <a:prstGeom prst="rect">
                <a:avLst/>
              </a:prstGeom>
              <a:blipFill>
                <a:blip r:embed="rId30"/>
                <a:stretch>
                  <a:fillRect l="-6122" t="-2778" r="-6122" b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>
                <a:extLst>
                  <a:ext uri="{FF2B5EF4-FFF2-40B4-BE49-F238E27FC236}">
                    <a16:creationId xmlns:a16="http://schemas.microsoft.com/office/drawing/2014/main" id="{C531A9CC-BA58-49F7-B7D8-620B479E9763}"/>
                  </a:ext>
                </a:extLst>
              </p:cNvPr>
              <p:cNvSpPr txBox="1"/>
              <p:nvPr/>
            </p:nvSpPr>
            <p:spPr>
              <a:xfrm>
                <a:off x="4345813" y="5780353"/>
                <a:ext cx="3496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38" name="TextovéPole 137">
                <a:extLst>
                  <a:ext uri="{FF2B5EF4-FFF2-40B4-BE49-F238E27FC236}">
                    <a16:creationId xmlns:a16="http://schemas.microsoft.com/office/drawing/2014/main" id="{C531A9CC-BA58-49F7-B7D8-620B479E9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813" y="5780353"/>
                <a:ext cx="349648" cy="215444"/>
              </a:xfrm>
              <a:prstGeom prst="rect">
                <a:avLst/>
              </a:prstGeom>
              <a:blipFill>
                <a:blip r:embed="rId31"/>
                <a:stretch>
                  <a:fillRect l="-10526" r="-5263" b="-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>
                <a:extLst>
                  <a:ext uri="{FF2B5EF4-FFF2-40B4-BE49-F238E27FC236}">
                    <a16:creationId xmlns:a16="http://schemas.microsoft.com/office/drawing/2014/main" id="{CFF0820C-4B64-48DD-A752-EE852071F6B5}"/>
                  </a:ext>
                </a:extLst>
              </p:cNvPr>
              <p:cNvSpPr txBox="1"/>
              <p:nvPr/>
            </p:nvSpPr>
            <p:spPr>
              <a:xfrm>
                <a:off x="4698170" y="5749575"/>
                <a:ext cx="269753" cy="239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39" name="TextovéPole 138">
                <a:extLst>
                  <a:ext uri="{FF2B5EF4-FFF2-40B4-BE49-F238E27FC236}">
                    <a16:creationId xmlns:a16="http://schemas.microsoft.com/office/drawing/2014/main" id="{CFF0820C-4B64-48DD-A752-EE852071F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170" y="5749575"/>
                <a:ext cx="269753" cy="239425"/>
              </a:xfrm>
              <a:prstGeom prst="rect">
                <a:avLst/>
              </a:prstGeom>
              <a:blipFill>
                <a:blip r:embed="rId32"/>
                <a:stretch>
                  <a:fillRect r="-13636" b="-51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Šipka: zahnutá nahoru 139">
            <a:extLst>
              <a:ext uri="{FF2B5EF4-FFF2-40B4-BE49-F238E27FC236}">
                <a16:creationId xmlns:a16="http://schemas.microsoft.com/office/drawing/2014/main" id="{95D66E65-6BE9-4C51-987B-C36B7640BB9C}"/>
              </a:ext>
            </a:extLst>
          </p:cNvPr>
          <p:cNvSpPr/>
          <p:nvPr/>
        </p:nvSpPr>
        <p:spPr>
          <a:xfrm rot="196019" flipV="1">
            <a:off x="4543755" y="5251867"/>
            <a:ext cx="339187" cy="153716"/>
          </a:xfrm>
          <a:prstGeom prst="curvedUpArrow">
            <a:avLst>
              <a:gd name="adj1" fmla="val 1481"/>
              <a:gd name="adj2" fmla="val 33502"/>
              <a:gd name="adj3" fmla="val 231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ovéPole 180">
                <a:extLst>
                  <a:ext uri="{FF2B5EF4-FFF2-40B4-BE49-F238E27FC236}">
                    <a16:creationId xmlns:a16="http://schemas.microsoft.com/office/drawing/2014/main" id="{6C905367-9325-4AD2-BC54-C724763AF510}"/>
                  </a:ext>
                </a:extLst>
              </p:cNvPr>
              <p:cNvSpPr txBox="1"/>
              <p:nvPr/>
            </p:nvSpPr>
            <p:spPr>
              <a:xfrm>
                <a:off x="2856886" y="4134184"/>
                <a:ext cx="435632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81" name="TextovéPole 180">
                <a:extLst>
                  <a:ext uri="{FF2B5EF4-FFF2-40B4-BE49-F238E27FC236}">
                    <a16:creationId xmlns:a16="http://schemas.microsoft.com/office/drawing/2014/main" id="{6C905367-9325-4AD2-BC54-C724763AF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86" y="4134184"/>
                <a:ext cx="435632" cy="220253"/>
              </a:xfrm>
              <a:prstGeom prst="rect">
                <a:avLst/>
              </a:prstGeom>
              <a:blipFill>
                <a:blip r:embed="rId33"/>
                <a:stretch>
                  <a:fillRect l="-8451" t="-2778" r="-4225" b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ovéPole 181">
                <a:extLst>
                  <a:ext uri="{FF2B5EF4-FFF2-40B4-BE49-F238E27FC236}">
                    <a16:creationId xmlns:a16="http://schemas.microsoft.com/office/drawing/2014/main" id="{0F5228FC-BC0A-4C3F-B423-851F9A3E350E}"/>
                  </a:ext>
                </a:extLst>
              </p:cNvPr>
              <p:cNvSpPr txBox="1"/>
              <p:nvPr/>
            </p:nvSpPr>
            <p:spPr>
              <a:xfrm>
                <a:off x="3294804" y="4125993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82" name="TextovéPole 181">
                <a:extLst>
                  <a:ext uri="{FF2B5EF4-FFF2-40B4-BE49-F238E27FC236}">
                    <a16:creationId xmlns:a16="http://schemas.microsoft.com/office/drawing/2014/main" id="{0F5228FC-BC0A-4C3F-B423-851F9A3E3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804" y="4125993"/>
                <a:ext cx="147476" cy="215444"/>
              </a:xfrm>
              <a:prstGeom prst="rect">
                <a:avLst/>
              </a:prstGeom>
              <a:blipFill>
                <a:blip r:embed="rId34"/>
                <a:stretch>
                  <a:fillRect l="-28000" r="-20000" b="-5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ovéPole 182">
                <a:extLst>
                  <a:ext uri="{FF2B5EF4-FFF2-40B4-BE49-F238E27FC236}">
                    <a16:creationId xmlns:a16="http://schemas.microsoft.com/office/drawing/2014/main" id="{D23B5B8B-B2FB-42A6-85D3-BA7FAF76B139}"/>
                  </a:ext>
                </a:extLst>
              </p:cNvPr>
              <p:cNvSpPr txBox="1"/>
              <p:nvPr/>
            </p:nvSpPr>
            <p:spPr>
              <a:xfrm>
                <a:off x="544809" y="4261421"/>
                <a:ext cx="1205139" cy="220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83" name="TextovéPole 182">
                <a:extLst>
                  <a:ext uri="{FF2B5EF4-FFF2-40B4-BE49-F238E27FC236}">
                    <a16:creationId xmlns:a16="http://schemas.microsoft.com/office/drawing/2014/main" id="{D23B5B8B-B2FB-42A6-85D3-BA7FAF76B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9" y="4261421"/>
                <a:ext cx="1205139" cy="220253"/>
              </a:xfrm>
              <a:prstGeom prst="rect">
                <a:avLst/>
              </a:prstGeom>
              <a:blipFill>
                <a:blip r:embed="rId35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ovéPole 183">
                <a:extLst>
                  <a:ext uri="{FF2B5EF4-FFF2-40B4-BE49-F238E27FC236}">
                    <a16:creationId xmlns:a16="http://schemas.microsoft.com/office/drawing/2014/main" id="{6951940F-E73D-4487-A363-F7A2A323D883}"/>
                  </a:ext>
                </a:extLst>
              </p:cNvPr>
              <p:cNvSpPr txBox="1"/>
              <p:nvPr/>
            </p:nvSpPr>
            <p:spPr>
              <a:xfrm>
                <a:off x="1629417" y="4264477"/>
                <a:ext cx="2603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84" name="TextovéPole 183">
                <a:extLst>
                  <a:ext uri="{FF2B5EF4-FFF2-40B4-BE49-F238E27FC236}">
                    <a16:creationId xmlns:a16="http://schemas.microsoft.com/office/drawing/2014/main" id="{6951940F-E73D-4487-A363-F7A2A323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417" y="4264477"/>
                <a:ext cx="260392" cy="215444"/>
              </a:xfrm>
              <a:prstGeom prst="rect">
                <a:avLst/>
              </a:prstGeom>
              <a:blipFill>
                <a:blip r:embed="rId3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ovéPole 187">
                <a:extLst>
                  <a:ext uri="{FF2B5EF4-FFF2-40B4-BE49-F238E27FC236}">
                    <a16:creationId xmlns:a16="http://schemas.microsoft.com/office/drawing/2014/main" id="{F1CCA8EF-55B9-4AC3-8ABE-16103AA0681F}"/>
                  </a:ext>
                </a:extLst>
              </p:cNvPr>
              <p:cNvSpPr txBox="1"/>
              <p:nvPr/>
            </p:nvSpPr>
            <p:spPr>
              <a:xfrm>
                <a:off x="1129188" y="5553981"/>
                <a:ext cx="169911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88" name="TextovéPole 187">
                <a:extLst>
                  <a:ext uri="{FF2B5EF4-FFF2-40B4-BE49-F238E27FC236}">
                    <a16:creationId xmlns:a16="http://schemas.microsoft.com/office/drawing/2014/main" id="{F1CCA8EF-55B9-4AC3-8ABE-16103AA06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88" y="5553981"/>
                <a:ext cx="1699118" cy="220253"/>
              </a:xfrm>
              <a:prstGeom prst="rect">
                <a:avLst/>
              </a:prstGeom>
              <a:blipFill>
                <a:blip r:embed="rId37"/>
                <a:stretch>
                  <a:fillRect l="-717" t="-2778" r="-717"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Obdélník 188">
                <a:extLst>
                  <a:ext uri="{FF2B5EF4-FFF2-40B4-BE49-F238E27FC236}">
                    <a16:creationId xmlns:a16="http://schemas.microsoft.com/office/drawing/2014/main" id="{B0E5C8B4-DE25-4538-8317-3973CEFF09FA}"/>
                  </a:ext>
                </a:extLst>
              </p:cNvPr>
              <p:cNvSpPr/>
              <p:nvPr/>
            </p:nvSpPr>
            <p:spPr>
              <a:xfrm>
                <a:off x="2721047" y="5501535"/>
                <a:ext cx="1063368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89" name="Obdélník 188">
                <a:extLst>
                  <a:ext uri="{FF2B5EF4-FFF2-40B4-BE49-F238E27FC236}">
                    <a16:creationId xmlns:a16="http://schemas.microsoft.com/office/drawing/2014/main" id="{B0E5C8B4-DE25-4538-8317-3973CEFF0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047" y="5501535"/>
                <a:ext cx="1063368" cy="31258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ovéPole 189">
                <a:extLst>
                  <a:ext uri="{FF2B5EF4-FFF2-40B4-BE49-F238E27FC236}">
                    <a16:creationId xmlns:a16="http://schemas.microsoft.com/office/drawing/2014/main" id="{4A611BFD-DFF8-4038-8CB6-5B3A619D7965}"/>
                  </a:ext>
                </a:extLst>
              </p:cNvPr>
              <p:cNvSpPr txBox="1"/>
              <p:nvPr/>
            </p:nvSpPr>
            <p:spPr>
              <a:xfrm>
                <a:off x="429143" y="5421162"/>
                <a:ext cx="701346" cy="43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90" name="TextovéPole 189">
                <a:extLst>
                  <a:ext uri="{FF2B5EF4-FFF2-40B4-BE49-F238E27FC236}">
                    <a16:creationId xmlns:a16="http://schemas.microsoft.com/office/drawing/2014/main" id="{4A611BFD-DFF8-4038-8CB6-5B3A619D7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3" y="5421162"/>
                <a:ext cx="701346" cy="43774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ovéPole 190">
                <a:extLst>
                  <a:ext uri="{FF2B5EF4-FFF2-40B4-BE49-F238E27FC236}">
                    <a16:creationId xmlns:a16="http://schemas.microsoft.com/office/drawing/2014/main" id="{35627FE4-4A3C-43CA-8921-BD4D574BE02F}"/>
                  </a:ext>
                </a:extLst>
              </p:cNvPr>
              <p:cNvSpPr txBox="1"/>
              <p:nvPr/>
            </p:nvSpPr>
            <p:spPr>
              <a:xfrm>
                <a:off x="3643969" y="5402016"/>
                <a:ext cx="338243" cy="4371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91" name="TextovéPole 190">
                <a:extLst>
                  <a:ext uri="{FF2B5EF4-FFF2-40B4-BE49-F238E27FC236}">
                    <a16:creationId xmlns:a16="http://schemas.microsoft.com/office/drawing/2014/main" id="{35627FE4-4A3C-43CA-8921-BD4D574BE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69" y="5402016"/>
                <a:ext cx="338243" cy="43717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Pravá složená závorka 192">
            <a:extLst>
              <a:ext uri="{FF2B5EF4-FFF2-40B4-BE49-F238E27FC236}">
                <a16:creationId xmlns:a16="http://schemas.microsoft.com/office/drawing/2014/main" id="{CB0A4F2A-B5AE-4931-96AF-8EE0C7704EDA}"/>
              </a:ext>
            </a:extLst>
          </p:cNvPr>
          <p:cNvSpPr/>
          <p:nvPr/>
        </p:nvSpPr>
        <p:spPr>
          <a:xfrm rot="5400000">
            <a:off x="3010818" y="4137091"/>
            <a:ext cx="239424" cy="585394"/>
          </a:xfrm>
          <a:prstGeom prst="rightBrace">
            <a:avLst>
              <a:gd name="adj1" fmla="val 68692"/>
              <a:gd name="adj2" fmla="val 4784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ovéPole 193">
                <a:extLst>
                  <a:ext uri="{FF2B5EF4-FFF2-40B4-BE49-F238E27FC236}">
                    <a16:creationId xmlns:a16="http://schemas.microsoft.com/office/drawing/2014/main" id="{0414755A-2F0C-4C77-BACA-9A958073F335}"/>
                  </a:ext>
                </a:extLst>
              </p:cNvPr>
              <p:cNvSpPr txBox="1"/>
              <p:nvPr/>
            </p:nvSpPr>
            <p:spPr>
              <a:xfrm>
                <a:off x="2230227" y="4624067"/>
                <a:ext cx="1869743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num>
                        <m:den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94" name="TextovéPole 193">
                <a:extLst>
                  <a:ext uri="{FF2B5EF4-FFF2-40B4-BE49-F238E27FC236}">
                    <a16:creationId xmlns:a16="http://schemas.microsoft.com/office/drawing/2014/main" id="{0414755A-2F0C-4C77-BACA-9A958073F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27" y="4624067"/>
                <a:ext cx="1869743" cy="401905"/>
              </a:xfrm>
              <a:prstGeom prst="rect">
                <a:avLst/>
              </a:prstGeom>
              <a:blipFill>
                <a:blip r:embed="rId41"/>
                <a:stretch>
                  <a:fillRect l="-1629" t="-1538" r="-1303" b="-1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ovéPole 211">
                <a:extLst>
                  <a:ext uri="{FF2B5EF4-FFF2-40B4-BE49-F238E27FC236}">
                    <a16:creationId xmlns:a16="http://schemas.microsoft.com/office/drawing/2014/main" id="{6F5EC7B5-EA1A-491F-8D72-9D6B8D4AE27D}"/>
                  </a:ext>
                </a:extLst>
              </p:cNvPr>
              <p:cNvSpPr txBox="1"/>
              <p:nvPr/>
            </p:nvSpPr>
            <p:spPr>
              <a:xfrm>
                <a:off x="4493248" y="590182"/>
                <a:ext cx="447430" cy="409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2" name="TextovéPole 211">
                <a:extLst>
                  <a:ext uri="{FF2B5EF4-FFF2-40B4-BE49-F238E27FC236}">
                    <a16:creationId xmlns:a16="http://schemas.microsoft.com/office/drawing/2014/main" id="{6F5EC7B5-EA1A-491F-8D72-9D6B8D4A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248" y="590182"/>
                <a:ext cx="447430" cy="409215"/>
              </a:xfrm>
              <a:prstGeom prst="rect">
                <a:avLst/>
              </a:prstGeom>
              <a:blipFill>
                <a:blip r:embed="rId42"/>
                <a:stretch>
                  <a:fillRect l="-13699" t="-4478" r="-5479" b="-149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ovéPole 212">
                <a:extLst>
                  <a:ext uri="{FF2B5EF4-FFF2-40B4-BE49-F238E27FC236}">
                    <a16:creationId xmlns:a16="http://schemas.microsoft.com/office/drawing/2014/main" id="{6E3CEA3C-4B28-4B3A-AB0A-58FF09713EA5}"/>
                  </a:ext>
                </a:extLst>
              </p:cNvPr>
              <p:cNvSpPr txBox="1"/>
              <p:nvPr/>
            </p:nvSpPr>
            <p:spPr>
              <a:xfrm>
                <a:off x="4106845" y="725278"/>
                <a:ext cx="378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3" name="TextovéPole 212">
                <a:extLst>
                  <a:ext uri="{FF2B5EF4-FFF2-40B4-BE49-F238E27FC236}">
                    <a16:creationId xmlns:a16="http://schemas.microsoft.com/office/drawing/2014/main" id="{6E3CEA3C-4B28-4B3A-AB0A-58FF09713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845" y="725278"/>
                <a:ext cx="378502" cy="215444"/>
              </a:xfrm>
              <a:prstGeom prst="rect">
                <a:avLst/>
              </a:prstGeom>
              <a:blipFill>
                <a:blip r:embed="rId43"/>
                <a:stretch>
                  <a:fillRect l="-17742" t="-8571" r="-4839" b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ovéPole 213">
                <a:extLst>
                  <a:ext uri="{FF2B5EF4-FFF2-40B4-BE49-F238E27FC236}">
                    <a16:creationId xmlns:a16="http://schemas.microsoft.com/office/drawing/2014/main" id="{F9A39DC7-F46E-4D97-B131-D3D4AFDC806A}"/>
                  </a:ext>
                </a:extLst>
              </p:cNvPr>
              <p:cNvSpPr txBox="1"/>
              <p:nvPr/>
            </p:nvSpPr>
            <p:spPr>
              <a:xfrm>
                <a:off x="4926123" y="702195"/>
                <a:ext cx="620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4" name="TextovéPole 213">
                <a:extLst>
                  <a:ext uri="{FF2B5EF4-FFF2-40B4-BE49-F238E27FC236}">
                    <a16:creationId xmlns:a16="http://schemas.microsoft.com/office/drawing/2014/main" id="{F9A39DC7-F46E-4D97-B131-D3D4AFDC8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123" y="702195"/>
                <a:ext cx="620747" cy="215444"/>
              </a:xfrm>
              <a:prstGeom prst="rect">
                <a:avLst/>
              </a:prstGeom>
              <a:blipFill>
                <a:blip r:embed="rId44"/>
                <a:stretch>
                  <a:fillRect t="-2778" r="-2941"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ovéPole 214">
                <a:extLst>
                  <a:ext uri="{FF2B5EF4-FFF2-40B4-BE49-F238E27FC236}">
                    <a16:creationId xmlns:a16="http://schemas.microsoft.com/office/drawing/2014/main" id="{FE6B82B9-6149-4ADC-A4C0-86366DD2AEF0}"/>
                  </a:ext>
                </a:extLst>
              </p:cNvPr>
              <p:cNvSpPr txBox="1"/>
              <p:nvPr/>
            </p:nvSpPr>
            <p:spPr>
              <a:xfrm>
                <a:off x="5532661" y="702750"/>
                <a:ext cx="691536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5" name="TextovéPole 214">
                <a:extLst>
                  <a:ext uri="{FF2B5EF4-FFF2-40B4-BE49-F238E27FC236}">
                    <a16:creationId xmlns:a16="http://schemas.microsoft.com/office/drawing/2014/main" id="{FE6B82B9-6149-4ADC-A4C0-86366DD2A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661" y="702750"/>
                <a:ext cx="691536" cy="220253"/>
              </a:xfrm>
              <a:prstGeom prst="rect">
                <a:avLst/>
              </a:prstGeom>
              <a:blipFill>
                <a:blip r:embed="rId45"/>
                <a:stretch>
                  <a:fillRect l="-3540" t="-2778" r="-26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" name="Obdélník 216">
            <a:extLst>
              <a:ext uri="{FF2B5EF4-FFF2-40B4-BE49-F238E27FC236}">
                <a16:creationId xmlns:a16="http://schemas.microsoft.com/office/drawing/2014/main" id="{A09D83D5-E5C4-464D-B042-665FAAEE7961}"/>
              </a:ext>
            </a:extLst>
          </p:cNvPr>
          <p:cNvSpPr/>
          <p:nvPr/>
        </p:nvSpPr>
        <p:spPr>
          <a:xfrm>
            <a:off x="3931372" y="275549"/>
            <a:ext cx="832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Derivace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FE0E1F5-F006-4DCD-AB70-8EB1A1F6354B}"/>
              </a:ext>
            </a:extLst>
          </p:cNvPr>
          <p:cNvSpPr txBox="1"/>
          <p:nvPr/>
        </p:nvSpPr>
        <p:spPr>
          <a:xfrm>
            <a:off x="4067076" y="1236182"/>
            <a:ext cx="131021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Označení derivací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D14CE52-080A-4C66-9209-A0E7A20ED744}"/>
              </a:ext>
            </a:extLst>
          </p:cNvPr>
          <p:cNvCxnSpPr>
            <a:cxnSpLocks/>
            <a:stCxn id="2" idx="0"/>
            <a:endCxn id="213" idx="2"/>
          </p:cNvCxnSpPr>
          <p:nvPr/>
        </p:nvCxnSpPr>
        <p:spPr>
          <a:xfrm flipH="1" flipV="1">
            <a:off x="4296096" y="940722"/>
            <a:ext cx="426086" cy="295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D86A2DB9-AB31-4431-B1F1-860FF692A6BC}"/>
              </a:ext>
            </a:extLst>
          </p:cNvPr>
          <p:cNvCxnSpPr>
            <a:cxnSpLocks/>
            <a:stCxn id="2" idx="0"/>
            <a:endCxn id="212" idx="2"/>
          </p:cNvCxnSpPr>
          <p:nvPr/>
        </p:nvCxnSpPr>
        <p:spPr>
          <a:xfrm flipH="1" flipV="1">
            <a:off x="4716963" y="999397"/>
            <a:ext cx="5219" cy="236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C8EBC453-0FC0-4939-8189-B7A409A8605A}"/>
              </a:ext>
            </a:extLst>
          </p:cNvPr>
          <p:cNvCxnSpPr>
            <a:cxnSpLocks/>
            <a:stCxn id="2" idx="0"/>
            <a:endCxn id="214" idx="2"/>
          </p:cNvCxnSpPr>
          <p:nvPr/>
        </p:nvCxnSpPr>
        <p:spPr>
          <a:xfrm flipV="1">
            <a:off x="4722182" y="917639"/>
            <a:ext cx="514315" cy="318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32461AA-81F1-41E0-8333-AE7D3C95B769}"/>
              </a:ext>
            </a:extLst>
          </p:cNvPr>
          <p:cNvSpPr txBox="1"/>
          <p:nvPr/>
        </p:nvSpPr>
        <p:spPr>
          <a:xfrm>
            <a:off x="5423314" y="1084446"/>
            <a:ext cx="9049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Vzorec pro výpočet </a:t>
            </a:r>
          </a:p>
        </p:txBody>
      </p: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E64C1591-BF08-4EB6-8A89-4AD8694B008D}"/>
              </a:ext>
            </a:extLst>
          </p:cNvPr>
          <p:cNvCxnSpPr>
            <a:cxnSpLocks/>
            <a:stCxn id="29" idx="0"/>
            <a:endCxn id="215" idx="2"/>
          </p:cNvCxnSpPr>
          <p:nvPr/>
        </p:nvCxnSpPr>
        <p:spPr>
          <a:xfrm flipV="1">
            <a:off x="5875781" y="923003"/>
            <a:ext cx="2648" cy="161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593538F0-651D-4CF2-9BD0-3FF562984EC2}"/>
              </a:ext>
            </a:extLst>
          </p:cNvPr>
          <p:cNvSpPr txBox="1"/>
          <p:nvPr/>
        </p:nvSpPr>
        <p:spPr>
          <a:xfrm>
            <a:off x="3946504" y="1637258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u="sng" dirty="0"/>
              <a:t>příklad: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FF6EA80-A139-4D2C-9FCB-6F7B53A43D19}"/>
                  </a:ext>
                </a:extLst>
              </p:cNvPr>
              <p:cNvSpPr txBox="1"/>
              <p:nvPr/>
            </p:nvSpPr>
            <p:spPr>
              <a:xfrm>
                <a:off x="4185623" y="2071003"/>
                <a:ext cx="572080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FF6EA80-A139-4D2C-9FCB-6F7B53A43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23" y="2071003"/>
                <a:ext cx="572080" cy="220253"/>
              </a:xfrm>
              <a:prstGeom prst="rect">
                <a:avLst/>
              </a:prstGeom>
              <a:blipFill>
                <a:blip r:embed="rId46"/>
                <a:stretch>
                  <a:fillRect l="-7527" t="-2778" r="-3226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E26ECFB3-36D0-47A0-89F7-C87FF50A76CE}"/>
                  </a:ext>
                </a:extLst>
              </p:cNvPr>
              <p:cNvSpPr txBox="1"/>
              <p:nvPr/>
            </p:nvSpPr>
            <p:spPr>
              <a:xfrm>
                <a:off x="4127378" y="3292868"/>
                <a:ext cx="3320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E26ECFB3-36D0-47A0-89F7-C87FF50A7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378" y="3292868"/>
                <a:ext cx="332014" cy="215444"/>
              </a:xfrm>
              <a:prstGeom prst="rect">
                <a:avLst/>
              </a:prstGeom>
              <a:blipFill>
                <a:blip r:embed="rId47"/>
                <a:stretch>
                  <a:fillRect l="-10909" r="-5455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7F0246DE-E58F-4E6C-AB6E-32D0319E5368}"/>
                  </a:ext>
                </a:extLst>
              </p:cNvPr>
              <p:cNvSpPr txBox="1"/>
              <p:nvPr/>
            </p:nvSpPr>
            <p:spPr>
              <a:xfrm>
                <a:off x="4539333" y="3278848"/>
                <a:ext cx="67710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7F0246DE-E58F-4E6C-AB6E-32D0319E5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33" y="3278848"/>
                <a:ext cx="677108" cy="220253"/>
              </a:xfrm>
              <a:prstGeom prst="rect">
                <a:avLst/>
              </a:prstGeom>
              <a:blipFill>
                <a:blip r:embed="rId48"/>
                <a:stretch>
                  <a:fillRect l="-5405" t="-2778" r="-1802" b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DF64CB62-E9A2-4565-BD1B-DC063497704B}"/>
                  </a:ext>
                </a:extLst>
              </p:cNvPr>
              <p:cNvSpPr txBox="1"/>
              <p:nvPr/>
            </p:nvSpPr>
            <p:spPr>
              <a:xfrm>
                <a:off x="5225967" y="3301301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DF64CB62-E9A2-4565-BD1B-DC0634977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967" y="3301301"/>
                <a:ext cx="282129" cy="215444"/>
              </a:xfrm>
              <a:prstGeom prst="rect">
                <a:avLst/>
              </a:prstGeom>
              <a:blipFill>
                <a:blip r:embed="rId49"/>
                <a:stretch>
                  <a:fillRect l="-12766" r="-10638" b="-5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88072A2-8A08-43B7-B47A-A465A4B5CE13}"/>
                  </a:ext>
                </a:extLst>
              </p:cNvPr>
              <p:cNvSpPr txBox="1"/>
              <p:nvPr/>
            </p:nvSpPr>
            <p:spPr>
              <a:xfrm>
                <a:off x="4116868" y="3674663"/>
                <a:ext cx="679481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88072A2-8A08-43B7-B47A-A465A4B5C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68" y="3674663"/>
                <a:ext cx="679481" cy="220253"/>
              </a:xfrm>
              <a:prstGeom prst="rect">
                <a:avLst/>
              </a:prstGeom>
              <a:blipFill>
                <a:blip r:embed="rId50"/>
                <a:stretch>
                  <a:fillRect l="-5357" t="-2778" r="-2679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52ABF7F5-B3CF-456D-92CB-6A68FA049C8C}"/>
                  </a:ext>
                </a:extLst>
              </p:cNvPr>
              <p:cNvSpPr/>
              <p:nvPr/>
            </p:nvSpPr>
            <p:spPr>
              <a:xfrm>
                <a:off x="4668057" y="2056912"/>
                <a:ext cx="42506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52ABF7F5-B3CF-456D-92CB-6A68FA04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57" y="2056912"/>
                <a:ext cx="425063" cy="307777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bdélník 103">
            <a:extLst>
              <a:ext uri="{FF2B5EF4-FFF2-40B4-BE49-F238E27FC236}">
                <a16:creationId xmlns:a16="http://schemas.microsoft.com/office/drawing/2014/main" id="{03C82503-340D-4504-B553-ED193084D02C}"/>
              </a:ext>
            </a:extLst>
          </p:cNvPr>
          <p:cNvSpPr/>
          <p:nvPr/>
        </p:nvSpPr>
        <p:spPr>
          <a:xfrm>
            <a:off x="6353977" y="88745"/>
            <a:ext cx="2003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Derivace složené 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ovéPole 141">
                <a:extLst>
                  <a:ext uri="{FF2B5EF4-FFF2-40B4-BE49-F238E27FC236}">
                    <a16:creationId xmlns:a16="http://schemas.microsoft.com/office/drawing/2014/main" id="{60878E67-9E12-4936-9B42-245DDFBD1DF4}"/>
                  </a:ext>
                </a:extLst>
              </p:cNvPr>
              <p:cNvSpPr txBox="1"/>
              <p:nvPr/>
            </p:nvSpPr>
            <p:spPr>
              <a:xfrm>
                <a:off x="4136053" y="2876554"/>
                <a:ext cx="812530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′=(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42" name="TextovéPole 141">
                <a:extLst>
                  <a:ext uri="{FF2B5EF4-FFF2-40B4-BE49-F238E27FC236}">
                    <a16:creationId xmlns:a16="http://schemas.microsoft.com/office/drawing/2014/main" id="{60878E67-9E12-4936-9B42-245DDFBD1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053" y="2876554"/>
                <a:ext cx="812530" cy="220253"/>
              </a:xfrm>
              <a:prstGeom prst="rect">
                <a:avLst/>
              </a:prstGeom>
              <a:blipFill>
                <a:blip r:embed="rId52"/>
                <a:stretch>
                  <a:fillRect l="-7463" t="-5556" r="-5224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bdélník 142">
                <a:extLst>
                  <a:ext uri="{FF2B5EF4-FFF2-40B4-BE49-F238E27FC236}">
                    <a16:creationId xmlns:a16="http://schemas.microsoft.com/office/drawing/2014/main" id="{E08C4CD7-6CBF-4C50-8C4E-054DA750F7ED}"/>
                  </a:ext>
                </a:extLst>
              </p:cNvPr>
              <p:cNvSpPr/>
              <p:nvPr/>
            </p:nvSpPr>
            <p:spPr>
              <a:xfrm>
                <a:off x="4814445" y="2869743"/>
                <a:ext cx="67213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43" name="Obdélník 142">
                <a:extLst>
                  <a:ext uri="{FF2B5EF4-FFF2-40B4-BE49-F238E27FC236}">
                    <a16:creationId xmlns:a16="http://schemas.microsoft.com/office/drawing/2014/main" id="{E08C4CD7-6CBF-4C50-8C4E-054DA750F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445" y="2869743"/>
                <a:ext cx="672133" cy="307777"/>
              </a:xfrm>
              <a:prstGeom prst="rect">
                <a:avLst/>
              </a:prstGeom>
              <a:blipFill>
                <a:blip r:embed="rId5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ovéPole 143">
            <a:extLst>
              <a:ext uri="{FF2B5EF4-FFF2-40B4-BE49-F238E27FC236}">
                <a16:creationId xmlns:a16="http://schemas.microsoft.com/office/drawing/2014/main" id="{9A432BE8-DE99-448A-B064-DFAD7602DE8C}"/>
              </a:ext>
            </a:extLst>
          </p:cNvPr>
          <p:cNvSpPr txBox="1"/>
          <p:nvPr/>
        </p:nvSpPr>
        <p:spPr>
          <a:xfrm>
            <a:off x="6387954" y="460827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u="sng" dirty="0"/>
              <a:t>příklad: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F25BC574-23AE-4977-9BB7-50461DF57F1A}"/>
                  </a:ext>
                </a:extLst>
              </p:cNvPr>
              <p:cNvSpPr txBox="1"/>
              <p:nvPr/>
            </p:nvSpPr>
            <p:spPr>
              <a:xfrm>
                <a:off x="7179080" y="873052"/>
                <a:ext cx="1127360" cy="223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s-CZ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cs-CZ" sz="1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F25BC574-23AE-4977-9BB7-50461DF57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080" y="873052"/>
                <a:ext cx="1127360" cy="223459"/>
              </a:xfrm>
              <a:prstGeom prst="rect">
                <a:avLst/>
              </a:prstGeom>
              <a:blipFill>
                <a:blip r:embed="rId54"/>
                <a:stretch>
                  <a:fillRect l="-3784" t="-2703" r="-1622" b="-324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F43D4295-C36C-4CFD-9761-153911B46EAE}"/>
                  </a:ext>
                </a:extLst>
              </p:cNvPr>
              <p:cNvSpPr txBox="1"/>
              <p:nvPr/>
            </p:nvSpPr>
            <p:spPr>
              <a:xfrm>
                <a:off x="4157762" y="2447865"/>
                <a:ext cx="114178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F43D4295-C36C-4CFD-9761-153911B46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762" y="2447865"/>
                <a:ext cx="1141787" cy="220253"/>
              </a:xfrm>
              <a:prstGeom prst="rect">
                <a:avLst/>
              </a:prstGeom>
              <a:blipFill>
                <a:blip r:embed="rId55"/>
                <a:stretch>
                  <a:fillRect l="-3209" t="-2778" r="-4278" b="-30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D969AE02-E586-41D0-B375-5BBA1E21D982}"/>
                  </a:ext>
                </a:extLst>
              </p:cNvPr>
              <p:cNvSpPr txBox="1"/>
              <p:nvPr/>
            </p:nvSpPr>
            <p:spPr>
              <a:xfrm>
                <a:off x="8021221" y="2510010"/>
                <a:ext cx="1106521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D969AE02-E586-41D0-B375-5BBA1E21D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221" y="2510010"/>
                <a:ext cx="1106521" cy="220253"/>
              </a:xfrm>
              <a:prstGeom prst="rect">
                <a:avLst/>
              </a:prstGeom>
              <a:blipFill>
                <a:blip r:embed="rId56"/>
                <a:stretch>
                  <a:fillRect l="-2210" t="-2778" r="-4972" b="-30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FC605330-D862-451C-833C-2853E594A0DA}"/>
                  </a:ext>
                </a:extLst>
              </p:cNvPr>
              <p:cNvSpPr txBox="1"/>
              <p:nvPr/>
            </p:nvSpPr>
            <p:spPr>
              <a:xfrm>
                <a:off x="6458154" y="3472236"/>
                <a:ext cx="153234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FC605330-D862-451C-833C-2853E594A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54" y="3472236"/>
                <a:ext cx="1532343" cy="220253"/>
              </a:xfrm>
              <a:prstGeom prst="rect">
                <a:avLst/>
              </a:prstGeom>
              <a:blipFill>
                <a:blip r:embed="rId57"/>
                <a:stretch>
                  <a:fillRect l="-2381" t="-2778" r="-794" b="-30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59378C52-C6F3-4CD7-B480-B982DAC2B52B}"/>
                  </a:ext>
                </a:extLst>
              </p:cNvPr>
              <p:cNvSpPr txBox="1"/>
              <p:nvPr/>
            </p:nvSpPr>
            <p:spPr>
              <a:xfrm>
                <a:off x="6446974" y="3130741"/>
                <a:ext cx="186499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59378C52-C6F3-4CD7-B480-B982DAC2B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974" y="3130741"/>
                <a:ext cx="1864998" cy="220253"/>
              </a:xfrm>
              <a:prstGeom prst="rect">
                <a:avLst/>
              </a:prstGeom>
              <a:blipFill>
                <a:blip r:embed="rId58"/>
                <a:stretch>
                  <a:fillRect l="-1961" t="-2778" r="-327" b="-30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Obdélník 118">
                <a:extLst>
                  <a:ext uri="{FF2B5EF4-FFF2-40B4-BE49-F238E27FC236}">
                    <a16:creationId xmlns:a16="http://schemas.microsoft.com/office/drawing/2014/main" id="{7CAB84BF-1386-4FA8-9C20-8AB32827EF0C}"/>
                  </a:ext>
                </a:extLst>
              </p:cNvPr>
              <p:cNvSpPr/>
              <p:nvPr/>
            </p:nvSpPr>
            <p:spPr>
              <a:xfrm>
                <a:off x="6400172" y="1235847"/>
                <a:ext cx="1725837" cy="453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cs-CZ" sz="1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4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cs-CZ" sz="14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  <m:r>
                                        <a:rPr lang="cs-CZ" sz="14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cs-CZ" sz="1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cs-CZ" sz="1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19" name="Obdélník 118">
                <a:extLst>
                  <a:ext uri="{FF2B5EF4-FFF2-40B4-BE49-F238E27FC236}">
                    <a16:creationId xmlns:a16="http://schemas.microsoft.com/office/drawing/2014/main" id="{7CAB84BF-1386-4FA8-9C20-8AB32827E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172" y="1235847"/>
                <a:ext cx="1725837" cy="453073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bdélník 119">
                <a:extLst>
                  <a:ext uri="{FF2B5EF4-FFF2-40B4-BE49-F238E27FC236}">
                    <a16:creationId xmlns:a16="http://schemas.microsoft.com/office/drawing/2014/main" id="{DFD9F612-D681-4E65-BBDC-A448457371C2}"/>
                  </a:ext>
                </a:extLst>
              </p:cNvPr>
              <p:cNvSpPr/>
              <p:nvPr/>
            </p:nvSpPr>
            <p:spPr>
              <a:xfrm>
                <a:off x="6388465" y="2463866"/>
                <a:ext cx="5166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20" name="Obdélník 119">
                <a:extLst>
                  <a:ext uri="{FF2B5EF4-FFF2-40B4-BE49-F238E27FC236}">
                    <a16:creationId xmlns:a16="http://schemas.microsoft.com/office/drawing/2014/main" id="{DFD9F612-D681-4E65-BBDC-A44845737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465" y="2463866"/>
                <a:ext cx="516680" cy="307777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bdélník 120">
                <a:extLst>
                  <a:ext uri="{FF2B5EF4-FFF2-40B4-BE49-F238E27FC236}">
                    <a16:creationId xmlns:a16="http://schemas.microsoft.com/office/drawing/2014/main" id="{5C60A60D-01CF-4AD2-9CD5-8162D41C7132}"/>
                  </a:ext>
                </a:extLst>
              </p:cNvPr>
              <p:cNvSpPr/>
              <p:nvPr/>
            </p:nvSpPr>
            <p:spPr>
              <a:xfrm>
                <a:off x="6768233" y="2382695"/>
                <a:ext cx="1430905" cy="386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cs-CZ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21" name="Obdélník 120">
                <a:extLst>
                  <a:ext uri="{FF2B5EF4-FFF2-40B4-BE49-F238E27FC236}">
                    <a16:creationId xmlns:a16="http://schemas.microsoft.com/office/drawing/2014/main" id="{5C60A60D-01CF-4AD2-9CD5-8162D41C7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33" y="2382695"/>
                <a:ext cx="1430905" cy="386709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DF40E2AD-0A36-46EB-A1AD-CF19B6E8C9F9}"/>
              </a:ext>
            </a:extLst>
          </p:cNvPr>
          <p:cNvCxnSpPr/>
          <p:nvPr/>
        </p:nvCxnSpPr>
        <p:spPr>
          <a:xfrm>
            <a:off x="1838029" y="170389"/>
            <a:ext cx="0" cy="901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se šipkou 144">
            <a:extLst>
              <a:ext uri="{FF2B5EF4-FFF2-40B4-BE49-F238E27FC236}">
                <a16:creationId xmlns:a16="http://schemas.microsoft.com/office/drawing/2014/main" id="{86EEE8F4-2097-4F8A-BBE0-9050A0997A86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1654042" y="1245575"/>
            <a:ext cx="1681678" cy="4823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nice 148">
            <a:extLst>
              <a:ext uri="{FF2B5EF4-FFF2-40B4-BE49-F238E27FC236}">
                <a16:creationId xmlns:a16="http://schemas.microsoft.com/office/drawing/2014/main" id="{6A4633FD-6AAE-4FD8-B633-1CCBA1277B27}"/>
              </a:ext>
            </a:extLst>
          </p:cNvPr>
          <p:cNvCxnSpPr/>
          <p:nvPr/>
        </p:nvCxnSpPr>
        <p:spPr>
          <a:xfrm>
            <a:off x="2984686" y="1242188"/>
            <a:ext cx="713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Přímá spojnice se šipkou 152">
            <a:extLst>
              <a:ext uri="{FF2B5EF4-FFF2-40B4-BE49-F238E27FC236}">
                <a16:creationId xmlns:a16="http://schemas.microsoft.com/office/drawing/2014/main" id="{044AE5CC-568A-4C5F-9DF0-3269F8C7637D}"/>
              </a:ext>
            </a:extLst>
          </p:cNvPr>
          <p:cNvCxnSpPr>
            <a:cxnSpLocks/>
            <a:endCxn id="58" idx="0"/>
          </p:cNvCxnSpPr>
          <p:nvPr/>
        </p:nvCxnSpPr>
        <p:spPr>
          <a:xfrm flipH="1">
            <a:off x="2807994" y="1243500"/>
            <a:ext cx="535292" cy="353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76D1B413-D123-43AF-B79E-85CAB2A3B7A1}"/>
              </a:ext>
            </a:extLst>
          </p:cNvPr>
          <p:cNvCxnSpPr>
            <a:cxnSpLocks/>
          </p:cNvCxnSpPr>
          <p:nvPr/>
        </p:nvCxnSpPr>
        <p:spPr>
          <a:xfrm>
            <a:off x="2221251" y="1697115"/>
            <a:ext cx="0" cy="2063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164">
            <a:extLst>
              <a:ext uri="{FF2B5EF4-FFF2-40B4-BE49-F238E27FC236}">
                <a16:creationId xmlns:a16="http://schemas.microsoft.com/office/drawing/2014/main" id="{BE43323D-1728-4624-B3E1-C9510F9B4063}"/>
              </a:ext>
            </a:extLst>
          </p:cNvPr>
          <p:cNvCxnSpPr>
            <a:cxnSpLocks/>
          </p:cNvCxnSpPr>
          <p:nvPr/>
        </p:nvCxnSpPr>
        <p:spPr>
          <a:xfrm flipV="1">
            <a:off x="420036" y="3972948"/>
            <a:ext cx="3302855" cy="1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nice 168">
            <a:extLst>
              <a:ext uri="{FF2B5EF4-FFF2-40B4-BE49-F238E27FC236}">
                <a16:creationId xmlns:a16="http://schemas.microsoft.com/office/drawing/2014/main" id="{6D3200A2-6F2E-4367-AD21-7C735297E8E5}"/>
              </a:ext>
            </a:extLst>
          </p:cNvPr>
          <p:cNvCxnSpPr>
            <a:cxnSpLocks/>
          </p:cNvCxnSpPr>
          <p:nvPr/>
        </p:nvCxnSpPr>
        <p:spPr>
          <a:xfrm>
            <a:off x="3955487" y="309368"/>
            <a:ext cx="27137" cy="3628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Poloviční rámeček 195">
            <a:extLst>
              <a:ext uri="{FF2B5EF4-FFF2-40B4-BE49-F238E27FC236}">
                <a16:creationId xmlns:a16="http://schemas.microsoft.com/office/drawing/2014/main" id="{B2076502-7121-48B6-AD08-ABA2B056F3AF}"/>
              </a:ext>
            </a:extLst>
          </p:cNvPr>
          <p:cNvSpPr/>
          <p:nvPr/>
        </p:nvSpPr>
        <p:spPr>
          <a:xfrm rot="10800000">
            <a:off x="4170020" y="4089867"/>
            <a:ext cx="1221941" cy="2014149"/>
          </a:xfrm>
          <a:prstGeom prst="halfFrame">
            <a:avLst>
              <a:gd name="adj1" fmla="val 0"/>
              <a:gd name="adj2" fmla="val 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99" name="Přímá spojnice 198">
            <a:extLst>
              <a:ext uri="{FF2B5EF4-FFF2-40B4-BE49-F238E27FC236}">
                <a16:creationId xmlns:a16="http://schemas.microsoft.com/office/drawing/2014/main" id="{5FB172C0-9A98-4F84-852B-53B15E1A366C}"/>
              </a:ext>
            </a:extLst>
          </p:cNvPr>
          <p:cNvCxnSpPr>
            <a:cxnSpLocks/>
          </p:cNvCxnSpPr>
          <p:nvPr/>
        </p:nvCxnSpPr>
        <p:spPr>
          <a:xfrm>
            <a:off x="4122542" y="5149120"/>
            <a:ext cx="113531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ovéPole 206">
                <a:extLst>
                  <a:ext uri="{FF2B5EF4-FFF2-40B4-BE49-F238E27FC236}">
                    <a16:creationId xmlns:a16="http://schemas.microsoft.com/office/drawing/2014/main" id="{9F55FD31-4FB1-4767-938E-6A3ABF375DEF}"/>
                  </a:ext>
                </a:extLst>
              </p:cNvPr>
              <p:cNvSpPr txBox="1"/>
              <p:nvPr/>
            </p:nvSpPr>
            <p:spPr>
              <a:xfrm>
                <a:off x="533355" y="4648446"/>
                <a:ext cx="1473781" cy="220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07" name="TextovéPole 206">
                <a:extLst>
                  <a:ext uri="{FF2B5EF4-FFF2-40B4-BE49-F238E27FC236}">
                    <a16:creationId xmlns:a16="http://schemas.microsoft.com/office/drawing/2014/main" id="{9F55FD31-4FB1-4767-938E-6A3ABF375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5" y="4648446"/>
                <a:ext cx="1473781" cy="220253"/>
              </a:xfrm>
              <a:prstGeom prst="rect">
                <a:avLst/>
              </a:prstGeom>
              <a:blipFill>
                <a:blip r:embed="rId62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ovéPole 208">
                <a:extLst>
                  <a:ext uri="{FF2B5EF4-FFF2-40B4-BE49-F238E27FC236}">
                    <a16:creationId xmlns:a16="http://schemas.microsoft.com/office/drawing/2014/main" id="{89C887CF-A12E-44BF-80A0-6AE101A10A91}"/>
                  </a:ext>
                </a:extLst>
              </p:cNvPr>
              <p:cNvSpPr txBox="1"/>
              <p:nvPr/>
            </p:nvSpPr>
            <p:spPr>
              <a:xfrm>
                <a:off x="1905471" y="4620339"/>
                <a:ext cx="260392" cy="220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09" name="TextovéPole 208">
                <a:extLst>
                  <a:ext uri="{FF2B5EF4-FFF2-40B4-BE49-F238E27FC236}">
                    <a16:creationId xmlns:a16="http://schemas.microsoft.com/office/drawing/2014/main" id="{89C887CF-A12E-44BF-80A0-6AE101A10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471" y="4620339"/>
                <a:ext cx="260392" cy="220253"/>
              </a:xfrm>
              <a:prstGeom prst="rect">
                <a:avLst/>
              </a:prstGeom>
              <a:blipFill>
                <a:blip r:embed="rId63"/>
                <a:stretch>
                  <a:fillRect l="-7143" t="-2778" r="-23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Poloviční rámeček 209">
            <a:extLst>
              <a:ext uri="{FF2B5EF4-FFF2-40B4-BE49-F238E27FC236}">
                <a16:creationId xmlns:a16="http://schemas.microsoft.com/office/drawing/2014/main" id="{3D7076A9-F2E1-425C-B484-F83FBFC41F8B}"/>
              </a:ext>
            </a:extLst>
          </p:cNvPr>
          <p:cNvSpPr/>
          <p:nvPr/>
        </p:nvSpPr>
        <p:spPr>
          <a:xfrm rot="10800000">
            <a:off x="420035" y="4145085"/>
            <a:ext cx="1763407" cy="921033"/>
          </a:xfrm>
          <a:prstGeom prst="halfFrame">
            <a:avLst>
              <a:gd name="adj1" fmla="val 0"/>
              <a:gd name="adj2" fmla="val 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11" name="Poloviční rámeček 210">
            <a:extLst>
              <a:ext uri="{FF2B5EF4-FFF2-40B4-BE49-F238E27FC236}">
                <a16:creationId xmlns:a16="http://schemas.microsoft.com/office/drawing/2014/main" id="{415E3194-2F05-4FAF-83D5-3284AC23B88A}"/>
              </a:ext>
            </a:extLst>
          </p:cNvPr>
          <p:cNvSpPr/>
          <p:nvPr/>
        </p:nvSpPr>
        <p:spPr>
          <a:xfrm rot="10800000">
            <a:off x="247909" y="5155206"/>
            <a:ext cx="3734803" cy="935330"/>
          </a:xfrm>
          <a:prstGeom prst="halfFrame">
            <a:avLst>
              <a:gd name="adj1" fmla="val 0"/>
              <a:gd name="adj2" fmla="val 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40" name="Poloviční rámeček 239">
            <a:extLst>
              <a:ext uri="{FF2B5EF4-FFF2-40B4-BE49-F238E27FC236}">
                <a16:creationId xmlns:a16="http://schemas.microsoft.com/office/drawing/2014/main" id="{7EEC1688-08DB-4B40-904C-F467F9A6B8D7}"/>
              </a:ext>
            </a:extLst>
          </p:cNvPr>
          <p:cNvSpPr/>
          <p:nvPr/>
        </p:nvSpPr>
        <p:spPr>
          <a:xfrm rot="10800000">
            <a:off x="4076675" y="498437"/>
            <a:ext cx="2307973" cy="3491656"/>
          </a:xfrm>
          <a:prstGeom prst="halfFrame">
            <a:avLst>
              <a:gd name="adj1" fmla="val 0"/>
              <a:gd name="adj2" fmla="val 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242" name="Přímá spojnice 241">
            <a:extLst>
              <a:ext uri="{FF2B5EF4-FFF2-40B4-BE49-F238E27FC236}">
                <a16:creationId xmlns:a16="http://schemas.microsoft.com/office/drawing/2014/main" id="{A4703F6D-AFFA-4905-87D4-B229784790BA}"/>
              </a:ext>
            </a:extLst>
          </p:cNvPr>
          <p:cNvCxnSpPr>
            <a:cxnSpLocks/>
          </p:cNvCxnSpPr>
          <p:nvPr/>
        </p:nvCxnSpPr>
        <p:spPr>
          <a:xfrm>
            <a:off x="5093120" y="3146480"/>
            <a:ext cx="206429" cy="42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Přímá spojnice 242">
            <a:extLst>
              <a:ext uri="{FF2B5EF4-FFF2-40B4-BE49-F238E27FC236}">
                <a16:creationId xmlns:a16="http://schemas.microsoft.com/office/drawing/2014/main" id="{67F24EF3-ED4C-469D-B155-F7D62B6E2F0E}"/>
              </a:ext>
            </a:extLst>
          </p:cNvPr>
          <p:cNvCxnSpPr>
            <a:cxnSpLocks/>
          </p:cNvCxnSpPr>
          <p:nvPr/>
        </p:nvCxnSpPr>
        <p:spPr>
          <a:xfrm>
            <a:off x="5117675" y="3534673"/>
            <a:ext cx="4449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Šipka: zahnutá nahoru 250">
            <a:extLst>
              <a:ext uri="{FF2B5EF4-FFF2-40B4-BE49-F238E27FC236}">
                <a16:creationId xmlns:a16="http://schemas.microsoft.com/office/drawing/2014/main" id="{4B35ADD6-0960-4095-A110-86AFCDC2CE09}"/>
              </a:ext>
            </a:extLst>
          </p:cNvPr>
          <p:cNvSpPr/>
          <p:nvPr/>
        </p:nvSpPr>
        <p:spPr>
          <a:xfrm rot="21205293">
            <a:off x="486460" y="5830826"/>
            <a:ext cx="1097154" cy="194020"/>
          </a:xfrm>
          <a:prstGeom prst="curvedUpArrow">
            <a:avLst>
              <a:gd name="adj1" fmla="val 0"/>
              <a:gd name="adj2" fmla="val 29764"/>
              <a:gd name="adj3" fmla="val 15875"/>
            </a:avLst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chemeClr val="tx1"/>
              </a:solidFill>
            </a:endParaRPr>
          </a:p>
        </p:txBody>
      </p:sp>
      <p:sp>
        <p:nvSpPr>
          <p:cNvPr id="252" name="Šipka: zahnutá nahoru 251">
            <a:extLst>
              <a:ext uri="{FF2B5EF4-FFF2-40B4-BE49-F238E27FC236}">
                <a16:creationId xmlns:a16="http://schemas.microsoft.com/office/drawing/2014/main" id="{517ED0A0-FFB3-4869-A3AC-2F1454028AA3}"/>
              </a:ext>
            </a:extLst>
          </p:cNvPr>
          <p:cNvSpPr/>
          <p:nvPr/>
        </p:nvSpPr>
        <p:spPr>
          <a:xfrm rot="21362177">
            <a:off x="759191" y="5829543"/>
            <a:ext cx="1605208" cy="211781"/>
          </a:xfrm>
          <a:prstGeom prst="curvedUpArrow">
            <a:avLst>
              <a:gd name="adj1" fmla="val 0"/>
              <a:gd name="adj2" fmla="val 23025"/>
              <a:gd name="adj3" fmla="val 1587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Obdélník 258">
                <a:extLst>
                  <a:ext uri="{FF2B5EF4-FFF2-40B4-BE49-F238E27FC236}">
                    <a16:creationId xmlns:a16="http://schemas.microsoft.com/office/drawing/2014/main" id="{B7355652-0C70-444E-B5F1-B37994608D11}"/>
                  </a:ext>
                </a:extLst>
              </p:cNvPr>
              <p:cNvSpPr/>
              <p:nvPr/>
            </p:nvSpPr>
            <p:spPr>
              <a:xfrm>
                <a:off x="6814264" y="2107377"/>
                <a:ext cx="1104212" cy="312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59" name="Obdélník 258">
                <a:extLst>
                  <a:ext uri="{FF2B5EF4-FFF2-40B4-BE49-F238E27FC236}">
                    <a16:creationId xmlns:a16="http://schemas.microsoft.com/office/drawing/2014/main" id="{B7355652-0C70-444E-B5F1-B37994608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264" y="2107377"/>
                <a:ext cx="1104212" cy="312586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1" name="Spojnice: pravoúhlá 230">
            <a:extLst>
              <a:ext uri="{FF2B5EF4-FFF2-40B4-BE49-F238E27FC236}">
                <a16:creationId xmlns:a16="http://schemas.microsoft.com/office/drawing/2014/main" id="{285E67EA-6B46-4B77-8748-690C99C44241}"/>
              </a:ext>
            </a:extLst>
          </p:cNvPr>
          <p:cNvCxnSpPr>
            <a:cxnSpLocks/>
            <a:stCxn id="42" idx="3"/>
            <a:endCxn id="13" idx="1"/>
          </p:cNvCxnSpPr>
          <p:nvPr/>
        </p:nvCxnSpPr>
        <p:spPr>
          <a:xfrm flipV="1">
            <a:off x="1898508" y="289601"/>
            <a:ext cx="38792" cy="2887919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Přímá spojnice 236">
            <a:extLst>
              <a:ext uri="{FF2B5EF4-FFF2-40B4-BE49-F238E27FC236}">
                <a16:creationId xmlns:a16="http://schemas.microsoft.com/office/drawing/2014/main" id="{F11907D1-A4F5-4F61-B77F-682BBCD579E6}"/>
              </a:ext>
            </a:extLst>
          </p:cNvPr>
          <p:cNvCxnSpPr>
            <a:cxnSpLocks/>
            <a:endCxn id="211" idx="1"/>
          </p:cNvCxnSpPr>
          <p:nvPr/>
        </p:nvCxnSpPr>
        <p:spPr>
          <a:xfrm>
            <a:off x="2280313" y="5155206"/>
            <a:ext cx="1702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Přímá spojnice 243">
            <a:extLst>
              <a:ext uri="{FF2B5EF4-FFF2-40B4-BE49-F238E27FC236}">
                <a16:creationId xmlns:a16="http://schemas.microsoft.com/office/drawing/2014/main" id="{CC1D81C1-91FE-437E-8AA4-491630F0D7D0}"/>
              </a:ext>
            </a:extLst>
          </p:cNvPr>
          <p:cNvCxnSpPr>
            <a:cxnSpLocks/>
          </p:cNvCxnSpPr>
          <p:nvPr/>
        </p:nvCxnSpPr>
        <p:spPr>
          <a:xfrm>
            <a:off x="4113274" y="4147497"/>
            <a:ext cx="0" cy="871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Poloviční rámeček 176">
            <a:extLst>
              <a:ext uri="{FF2B5EF4-FFF2-40B4-BE49-F238E27FC236}">
                <a16:creationId xmlns:a16="http://schemas.microsoft.com/office/drawing/2014/main" id="{5F99E50D-F443-4B97-ABC5-CC5FE4AD22DF}"/>
              </a:ext>
            </a:extLst>
          </p:cNvPr>
          <p:cNvSpPr/>
          <p:nvPr/>
        </p:nvSpPr>
        <p:spPr>
          <a:xfrm rot="10800000">
            <a:off x="6466578" y="1091446"/>
            <a:ext cx="2714671" cy="2881502"/>
          </a:xfrm>
          <a:prstGeom prst="halfFrame">
            <a:avLst>
              <a:gd name="adj1" fmla="val 0"/>
              <a:gd name="adj2" fmla="val 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33" name="TextovéPole 232">
            <a:extLst>
              <a:ext uri="{FF2B5EF4-FFF2-40B4-BE49-F238E27FC236}">
                <a16:creationId xmlns:a16="http://schemas.microsoft.com/office/drawing/2014/main" id="{81FF7D3F-F04B-4F3B-B9D1-F4A0E405FDA6}"/>
              </a:ext>
            </a:extLst>
          </p:cNvPr>
          <p:cNvSpPr txBox="1"/>
          <p:nvPr/>
        </p:nvSpPr>
        <p:spPr>
          <a:xfrm>
            <a:off x="4779436" y="1635704"/>
            <a:ext cx="84645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Proměnná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5A018ACA-13FE-4516-BA0A-B01C0514EC57}"/>
              </a:ext>
            </a:extLst>
          </p:cNvPr>
          <p:cNvCxnSpPr>
            <a:cxnSpLocks/>
            <a:stCxn id="233" idx="1"/>
          </p:cNvCxnSpPr>
          <p:nvPr/>
        </p:nvCxnSpPr>
        <p:spPr>
          <a:xfrm flipH="1">
            <a:off x="4601397" y="1774204"/>
            <a:ext cx="178039" cy="314984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9A150BE0-538B-4EA8-AFB9-A8A40C7CA69E}"/>
              </a:ext>
            </a:extLst>
          </p:cNvPr>
          <p:cNvSpPr/>
          <p:nvPr/>
        </p:nvSpPr>
        <p:spPr>
          <a:xfrm>
            <a:off x="5410639" y="4172713"/>
            <a:ext cx="1519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Parciální derivace </a:t>
            </a:r>
            <a:endParaRPr lang="cs-CZ" sz="1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E829671-AAB3-44BB-803F-2A339C90A9C8}"/>
                  </a:ext>
                </a:extLst>
              </p:cNvPr>
              <p:cNvSpPr txBox="1"/>
              <p:nvPr/>
            </p:nvSpPr>
            <p:spPr>
              <a:xfrm>
                <a:off x="5545823" y="4882179"/>
                <a:ext cx="1615699" cy="2234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E829671-AAB3-44BB-803F-2A339C90A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23" y="4882179"/>
                <a:ext cx="1615699" cy="223459"/>
              </a:xfrm>
              <a:prstGeom prst="rect">
                <a:avLst/>
              </a:prstGeom>
              <a:blipFill>
                <a:blip r:embed="rId65"/>
                <a:stretch>
                  <a:fillRect l="-3774" t="-2703" r="-1887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72FE3BCD-0F79-487A-BB80-DB005125CB0B}"/>
                  </a:ext>
                </a:extLst>
              </p:cNvPr>
              <p:cNvSpPr txBox="1"/>
              <p:nvPr/>
            </p:nvSpPr>
            <p:spPr>
              <a:xfrm>
                <a:off x="7512763" y="4638976"/>
                <a:ext cx="1522148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𝒅𝒇</m:t>
                          </m:r>
                        </m:num>
                        <m:den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cs-CZ" sz="1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cs-CZ" sz="1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1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cs-CZ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cs-CZ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72FE3BCD-0F79-487A-BB80-DB005125C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763" y="4638976"/>
                <a:ext cx="1522148" cy="409536"/>
              </a:xfrm>
              <a:prstGeom prst="rect">
                <a:avLst/>
              </a:prstGeom>
              <a:blipFill>
                <a:blip r:embed="rId66"/>
                <a:stretch>
                  <a:fillRect l="-4000" t="-4478" b="-149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D644BF4A-0B32-46EA-9343-478D49306969}"/>
                  </a:ext>
                </a:extLst>
              </p:cNvPr>
              <p:cNvSpPr txBox="1"/>
              <p:nvPr/>
            </p:nvSpPr>
            <p:spPr>
              <a:xfrm>
                <a:off x="7490730" y="5192332"/>
                <a:ext cx="776045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𝒅𝒇</m:t>
                          </m:r>
                        </m:num>
                        <m:den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D644BF4A-0B32-46EA-9343-478D49306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0" y="5192332"/>
                <a:ext cx="776045" cy="409536"/>
              </a:xfrm>
              <a:prstGeom prst="rect">
                <a:avLst/>
              </a:prstGeom>
              <a:blipFill>
                <a:blip r:embed="rId67"/>
                <a:stretch>
                  <a:fillRect l="-7874" t="-4478" r="-3937" b="-149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EF6F0EE0-E3F8-4736-9142-39F678B02A78}"/>
              </a:ext>
            </a:extLst>
          </p:cNvPr>
          <p:cNvSpPr txBox="1"/>
          <p:nvPr/>
        </p:nvSpPr>
        <p:spPr>
          <a:xfrm>
            <a:off x="7581774" y="4086454"/>
            <a:ext cx="84645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Proměnná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A336BE66-95B2-4069-8A18-7013E2EA80E9}"/>
              </a:ext>
            </a:extLst>
          </p:cNvPr>
          <p:cNvCxnSpPr>
            <a:cxnSpLocks/>
            <a:stCxn id="135" idx="2"/>
          </p:cNvCxnSpPr>
          <p:nvPr/>
        </p:nvCxnSpPr>
        <p:spPr>
          <a:xfrm flipH="1">
            <a:off x="7712635" y="4363453"/>
            <a:ext cx="292364" cy="5281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nice se šipkou 226">
            <a:extLst>
              <a:ext uri="{FF2B5EF4-FFF2-40B4-BE49-F238E27FC236}">
                <a16:creationId xmlns:a16="http://schemas.microsoft.com/office/drawing/2014/main" id="{540CCDA0-331F-43EE-9703-68BB8107AD3D}"/>
              </a:ext>
            </a:extLst>
          </p:cNvPr>
          <p:cNvCxnSpPr>
            <a:cxnSpLocks/>
            <a:stCxn id="135" idx="2"/>
          </p:cNvCxnSpPr>
          <p:nvPr/>
        </p:nvCxnSpPr>
        <p:spPr>
          <a:xfrm>
            <a:off x="8004999" y="4363453"/>
            <a:ext cx="602882" cy="4365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ovéPole 157">
            <a:extLst>
              <a:ext uri="{FF2B5EF4-FFF2-40B4-BE49-F238E27FC236}">
                <a16:creationId xmlns:a16="http://schemas.microsoft.com/office/drawing/2014/main" id="{8118DFB3-F712-4A1C-A17C-6DE05F630C41}"/>
              </a:ext>
            </a:extLst>
          </p:cNvPr>
          <p:cNvSpPr txBox="1"/>
          <p:nvPr/>
        </p:nvSpPr>
        <p:spPr>
          <a:xfrm>
            <a:off x="5455641" y="4454603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u="sng" dirty="0"/>
              <a:t>příklad: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0F4D9AF5-FE52-4DB0-A828-7B8A90E1FFAA}"/>
              </a:ext>
            </a:extLst>
          </p:cNvPr>
          <p:cNvCxnSpPr>
            <a:cxnSpLocks/>
          </p:cNvCxnSpPr>
          <p:nvPr/>
        </p:nvCxnSpPr>
        <p:spPr>
          <a:xfrm>
            <a:off x="9427466" y="4077074"/>
            <a:ext cx="0" cy="1839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89FB167C-6AB6-4D86-8592-C232DFD3F933}"/>
                  </a:ext>
                </a:extLst>
              </p:cNvPr>
              <p:cNvSpPr/>
              <p:nvPr/>
            </p:nvSpPr>
            <p:spPr>
              <a:xfrm>
                <a:off x="8157057" y="5272227"/>
                <a:ext cx="1242904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14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400" b="1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89FB167C-6AB6-4D86-8592-C232DFD3F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057" y="5272227"/>
                <a:ext cx="1242904" cy="312586"/>
              </a:xfrm>
              <a:prstGeom prst="rect">
                <a:avLst/>
              </a:prstGeom>
              <a:blipFill>
                <a:blip r:embed="rId6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BCFC9A32-5A39-49EA-BFD6-11668C3AEDC1}"/>
                  </a:ext>
                </a:extLst>
              </p:cNvPr>
              <p:cNvSpPr/>
              <p:nvPr/>
            </p:nvSpPr>
            <p:spPr>
              <a:xfrm>
                <a:off x="7849710" y="5860392"/>
                <a:ext cx="543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BCFC9A32-5A39-49EA-BFD6-11668C3AE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710" y="5860392"/>
                <a:ext cx="543739" cy="307777"/>
              </a:xfrm>
              <a:prstGeom prst="rect">
                <a:avLst/>
              </a:prstGeom>
              <a:blipFill>
                <a:blip r:embed="rId6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ovéPole 166">
                <a:extLst>
                  <a:ext uri="{FF2B5EF4-FFF2-40B4-BE49-F238E27FC236}">
                    <a16:creationId xmlns:a16="http://schemas.microsoft.com/office/drawing/2014/main" id="{4923539E-12DC-4C6E-8223-8947182D591B}"/>
                  </a:ext>
                </a:extLst>
              </p:cNvPr>
              <p:cNvSpPr txBox="1"/>
              <p:nvPr/>
            </p:nvSpPr>
            <p:spPr>
              <a:xfrm>
                <a:off x="9562576" y="4490469"/>
                <a:ext cx="1525353" cy="446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𝒅𝒇</m:t>
                          </m:r>
                        </m:num>
                        <m:den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cs-CZ" sz="1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cs-CZ" sz="1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1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cs-CZ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cs-CZ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cs-CZ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67" name="TextovéPole 166">
                <a:extLst>
                  <a:ext uri="{FF2B5EF4-FFF2-40B4-BE49-F238E27FC236}">
                    <a16:creationId xmlns:a16="http://schemas.microsoft.com/office/drawing/2014/main" id="{4923539E-12DC-4C6E-8223-8947182D5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576" y="4490469"/>
                <a:ext cx="1525353" cy="446469"/>
              </a:xfrm>
              <a:prstGeom prst="rect">
                <a:avLst/>
              </a:prstGeom>
              <a:blipFill>
                <a:blip r:embed="rId70"/>
                <a:stretch>
                  <a:fillRect l="-4000" t="-5479" b="-12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TextovéPole 167">
            <a:extLst>
              <a:ext uri="{FF2B5EF4-FFF2-40B4-BE49-F238E27FC236}">
                <a16:creationId xmlns:a16="http://schemas.microsoft.com/office/drawing/2014/main" id="{17BA3AC0-19D1-4040-928E-D8CD06B37383}"/>
              </a:ext>
            </a:extLst>
          </p:cNvPr>
          <p:cNvSpPr txBox="1"/>
          <p:nvPr/>
        </p:nvSpPr>
        <p:spPr>
          <a:xfrm>
            <a:off x="9795629" y="3937879"/>
            <a:ext cx="84645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Proměnná</a:t>
            </a:r>
          </a:p>
        </p:txBody>
      </p:sp>
      <p:cxnSp>
        <p:nvCxnSpPr>
          <p:cNvPr id="170" name="Přímá spojnice se šipkou 169">
            <a:extLst>
              <a:ext uri="{FF2B5EF4-FFF2-40B4-BE49-F238E27FC236}">
                <a16:creationId xmlns:a16="http://schemas.microsoft.com/office/drawing/2014/main" id="{EE26A30A-5811-4507-BD29-FC04B1889DCA}"/>
              </a:ext>
            </a:extLst>
          </p:cNvPr>
          <p:cNvCxnSpPr>
            <a:cxnSpLocks/>
            <a:stCxn id="168" idx="2"/>
          </p:cNvCxnSpPr>
          <p:nvPr/>
        </p:nvCxnSpPr>
        <p:spPr>
          <a:xfrm flipH="1">
            <a:off x="9774790" y="4214878"/>
            <a:ext cx="444064" cy="5534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římá spojnice se šipkou 170">
            <a:extLst>
              <a:ext uri="{FF2B5EF4-FFF2-40B4-BE49-F238E27FC236}">
                <a16:creationId xmlns:a16="http://schemas.microsoft.com/office/drawing/2014/main" id="{20CD2D95-2C63-47F9-B8AE-78E480BB8CC9}"/>
              </a:ext>
            </a:extLst>
          </p:cNvPr>
          <p:cNvCxnSpPr>
            <a:cxnSpLocks/>
            <a:stCxn id="168" idx="2"/>
          </p:cNvCxnSpPr>
          <p:nvPr/>
        </p:nvCxnSpPr>
        <p:spPr>
          <a:xfrm>
            <a:off x="10218854" y="4214878"/>
            <a:ext cx="651859" cy="4602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>
            <a:extLst>
              <a:ext uri="{FF2B5EF4-FFF2-40B4-BE49-F238E27FC236}">
                <a16:creationId xmlns:a16="http://schemas.microsoft.com/office/drawing/2014/main" id="{B3067302-D64A-4287-A508-BE0612DC5F50}"/>
              </a:ext>
            </a:extLst>
          </p:cNvPr>
          <p:cNvSpPr/>
          <p:nvPr/>
        </p:nvSpPr>
        <p:spPr>
          <a:xfrm>
            <a:off x="5612405" y="5378229"/>
            <a:ext cx="14098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200" b="1" dirty="0"/>
              <a:t> funkce </a:t>
            </a:r>
          </a:p>
          <a:p>
            <a:pPr algn="ctr"/>
            <a:r>
              <a:rPr lang="cs-CZ" sz="1200" b="1" dirty="0"/>
              <a:t>o více proměnných </a:t>
            </a:r>
          </a:p>
        </p:txBody>
      </p:sp>
      <p:cxnSp>
        <p:nvCxnSpPr>
          <p:cNvPr id="173" name="Přímá spojnice 172">
            <a:extLst>
              <a:ext uri="{FF2B5EF4-FFF2-40B4-BE49-F238E27FC236}">
                <a16:creationId xmlns:a16="http://schemas.microsoft.com/office/drawing/2014/main" id="{9D6A1281-0769-40E9-98A6-D74A6E822969}"/>
              </a:ext>
            </a:extLst>
          </p:cNvPr>
          <p:cNvCxnSpPr>
            <a:cxnSpLocks/>
          </p:cNvCxnSpPr>
          <p:nvPr/>
        </p:nvCxnSpPr>
        <p:spPr>
          <a:xfrm flipV="1">
            <a:off x="7299418" y="4107838"/>
            <a:ext cx="1" cy="1794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Přímá spojnice se šipkou 175">
            <a:extLst>
              <a:ext uri="{FF2B5EF4-FFF2-40B4-BE49-F238E27FC236}">
                <a16:creationId xmlns:a16="http://schemas.microsoft.com/office/drawing/2014/main" id="{B2F74B6D-0642-429C-AC98-48082DAAA795}"/>
              </a:ext>
            </a:extLst>
          </p:cNvPr>
          <p:cNvCxnSpPr>
            <a:cxnSpLocks/>
            <a:stCxn id="168" idx="2"/>
          </p:cNvCxnSpPr>
          <p:nvPr/>
        </p:nvCxnSpPr>
        <p:spPr>
          <a:xfrm flipH="1">
            <a:off x="10154078" y="4214878"/>
            <a:ext cx="64776" cy="4303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Pravá složená závorka 186">
            <a:extLst>
              <a:ext uri="{FF2B5EF4-FFF2-40B4-BE49-F238E27FC236}">
                <a16:creationId xmlns:a16="http://schemas.microsoft.com/office/drawing/2014/main" id="{32639966-A24D-4633-9BB4-81CC06CB590A}"/>
              </a:ext>
            </a:extLst>
          </p:cNvPr>
          <p:cNvSpPr/>
          <p:nvPr/>
        </p:nvSpPr>
        <p:spPr>
          <a:xfrm rot="5400000">
            <a:off x="6259198" y="4406274"/>
            <a:ext cx="173108" cy="1599859"/>
          </a:xfrm>
          <a:prstGeom prst="rightBrace">
            <a:avLst>
              <a:gd name="adj1" fmla="val 47533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Obdélník 259">
                <a:extLst>
                  <a:ext uri="{FF2B5EF4-FFF2-40B4-BE49-F238E27FC236}">
                    <a16:creationId xmlns:a16="http://schemas.microsoft.com/office/drawing/2014/main" id="{691D5D8C-A686-4F3E-84CA-C563F0C130D6}"/>
                  </a:ext>
                </a:extLst>
              </p:cNvPr>
              <p:cNvSpPr/>
              <p:nvPr/>
            </p:nvSpPr>
            <p:spPr>
              <a:xfrm>
                <a:off x="9474386" y="5038888"/>
                <a:ext cx="632096" cy="538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𝒅𝒇</m:t>
                          </m:r>
                        </m:num>
                        <m:den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60" name="Obdélník 259">
                <a:extLst>
                  <a:ext uri="{FF2B5EF4-FFF2-40B4-BE49-F238E27FC236}">
                    <a16:creationId xmlns:a16="http://schemas.microsoft.com/office/drawing/2014/main" id="{691D5D8C-A686-4F3E-84CA-C563F0C1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86" y="5038888"/>
                <a:ext cx="632096" cy="538802"/>
              </a:xfrm>
              <a:prstGeom prst="rect">
                <a:avLst/>
              </a:prstGeom>
              <a:blipFill>
                <a:blip r:embed="rId71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Obdélník 264">
                <a:extLst>
                  <a:ext uri="{FF2B5EF4-FFF2-40B4-BE49-F238E27FC236}">
                    <a16:creationId xmlns:a16="http://schemas.microsoft.com/office/drawing/2014/main" id="{2C90869F-0A9A-45C3-B598-BC6DFD2CC5D2}"/>
                  </a:ext>
                </a:extLst>
              </p:cNvPr>
              <p:cNvSpPr/>
              <p:nvPr/>
            </p:nvSpPr>
            <p:spPr>
              <a:xfrm>
                <a:off x="9774789" y="5744378"/>
                <a:ext cx="1222066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65" name="Obdélník 264">
                <a:extLst>
                  <a:ext uri="{FF2B5EF4-FFF2-40B4-BE49-F238E27FC236}">
                    <a16:creationId xmlns:a16="http://schemas.microsoft.com/office/drawing/2014/main" id="{2C90869F-0A9A-45C3-B598-BC6DFD2CC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789" y="5744378"/>
                <a:ext cx="1222066" cy="312586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Obdélník 265">
                <a:extLst>
                  <a:ext uri="{FF2B5EF4-FFF2-40B4-BE49-F238E27FC236}">
                    <a16:creationId xmlns:a16="http://schemas.microsoft.com/office/drawing/2014/main" id="{A8DDD867-14F1-4B86-912A-65EFA06BAAD2}"/>
                  </a:ext>
                </a:extLst>
              </p:cNvPr>
              <p:cNvSpPr/>
              <p:nvPr/>
            </p:nvSpPr>
            <p:spPr>
              <a:xfrm>
                <a:off x="9480306" y="5617329"/>
                <a:ext cx="447558" cy="538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𝒅𝒇</m:t>
                          </m:r>
                        </m:num>
                        <m:den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cs-CZ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66" name="Obdélník 265">
                <a:extLst>
                  <a:ext uri="{FF2B5EF4-FFF2-40B4-BE49-F238E27FC236}">
                    <a16:creationId xmlns:a16="http://schemas.microsoft.com/office/drawing/2014/main" id="{A8DDD867-14F1-4B86-912A-65EFA06BA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06" y="5617329"/>
                <a:ext cx="447558" cy="538802"/>
              </a:xfrm>
              <a:prstGeom prst="rect">
                <a:avLst/>
              </a:prstGeom>
              <a:blipFill>
                <a:blip r:embed="rId73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Obdélník 266">
                <a:extLst>
                  <a:ext uri="{FF2B5EF4-FFF2-40B4-BE49-F238E27FC236}">
                    <a16:creationId xmlns:a16="http://schemas.microsoft.com/office/drawing/2014/main" id="{E8029439-26ED-45CA-8B09-607905C7C480}"/>
                  </a:ext>
                </a:extLst>
              </p:cNvPr>
              <p:cNvSpPr/>
              <p:nvPr/>
            </p:nvSpPr>
            <p:spPr>
              <a:xfrm>
                <a:off x="9906860" y="5134831"/>
                <a:ext cx="2183546" cy="315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67" name="Obdélník 266">
                <a:extLst>
                  <a:ext uri="{FF2B5EF4-FFF2-40B4-BE49-F238E27FC236}">
                    <a16:creationId xmlns:a16="http://schemas.microsoft.com/office/drawing/2014/main" id="{E8029439-26ED-45CA-8B09-607905C7C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860" y="5134831"/>
                <a:ext cx="2183546" cy="315792"/>
              </a:xfrm>
              <a:prstGeom prst="rect">
                <a:avLst/>
              </a:prstGeom>
              <a:blipFill>
                <a:blip r:embed="rId7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Obdélník 278">
                <a:extLst>
                  <a:ext uri="{FF2B5EF4-FFF2-40B4-BE49-F238E27FC236}">
                    <a16:creationId xmlns:a16="http://schemas.microsoft.com/office/drawing/2014/main" id="{1B3E58D9-1C22-41D8-9858-87B4BB4508B2}"/>
                  </a:ext>
                </a:extLst>
              </p:cNvPr>
              <p:cNvSpPr/>
              <p:nvPr/>
            </p:nvSpPr>
            <p:spPr>
              <a:xfrm>
                <a:off x="7403576" y="5761842"/>
                <a:ext cx="628890" cy="501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𝒅𝒇</m:t>
                          </m:r>
                        </m:num>
                        <m:den>
                          <m:r>
                            <a:rPr lang="cs-CZ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79" name="Obdélník 278">
                <a:extLst>
                  <a:ext uri="{FF2B5EF4-FFF2-40B4-BE49-F238E27FC236}">
                    <a16:creationId xmlns:a16="http://schemas.microsoft.com/office/drawing/2014/main" id="{1B3E58D9-1C22-41D8-9858-87B4BB450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76" y="5761842"/>
                <a:ext cx="628890" cy="501869"/>
              </a:xfrm>
              <a:prstGeom prst="rect">
                <a:avLst/>
              </a:prstGeom>
              <a:blipFill>
                <a:blip r:embed="rId7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BE4BE1C3-E456-4C90-8F35-17F3DBEE14D4}"/>
              </a:ext>
            </a:extLst>
          </p:cNvPr>
          <p:cNvCxnSpPr>
            <a:cxnSpLocks/>
          </p:cNvCxnSpPr>
          <p:nvPr/>
        </p:nvCxnSpPr>
        <p:spPr>
          <a:xfrm>
            <a:off x="4496199" y="2294344"/>
            <a:ext cx="137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83CFF741-262E-4D65-8F54-96A19C806BEA}"/>
              </a:ext>
            </a:extLst>
          </p:cNvPr>
          <p:cNvCxnSpPr/>
          <p:nvPr/>
        </p:nvCxnSpPr>
        <p:spPr>
          <a:xfrm>
            <a:off x="8688230" y="5014034"/>
            <a:ext cx="1565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F735451B-DBF2-4194-948B-5105A999B644}"/>
              </a:ext>
            </a:extLst>
          </p:cNvPr>
          <p:cNvSpPr txBox="1"/>
          <p:nvPr/>
        </p:nvSpPr>
        <p:spPr>
          <a:xfrm>
            <a:off x="5401941" y="2046045"/>
            <a:ext cx="82849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Konstanta</a:t>
            </a:r>
          </a:p>
        </p:txBody>
      </p: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521CB367-2DC5-4977-806D-5AAD6180C1F1}"/>
              </a:ext>
            </a:extLst>
          </p:cNvPr>
          <p:cNvCxnSpPr>
            <a:cxnSpLocks/>
            <a:stCxn id="73" idx="1"/>
            <a:endCxn id="93" idx="3"/>
          </p:cNvCxnSpPr>
          <p:nvPr/>
        </p:nvCxnSpPr>
        <p:spPr>
          <a:xfrm flipH="1">
            <a:off x="5093120" y="2184545"/>
            <a:ext cx="308821" cy="26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70D8728B-D249-4C2D-9999-E2C76335EDA9}"/>
              </a:ext>
            </a:extLst>
          </p:cNvPr>
          <p:cNvSpPr txBox="1"/>
          <p:nvPr/>
        </p:nvSpPr>
        <p:spPr>
          <a:xfrm>
            <a:off x="8476276" y="4083335"/>
            <a:ext cx="82849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Konstanta</a:t>
            </a:r>
          </a:p>
        </p:txBody>
      </p:sp>
      <p:cxnSp>
        <p:nvCxnSpPr>
          <p:cNvPr id="83" name="Přímá spojnice se šipkou 82">
            <a:extLst>
              <a:ext uri="{FF2B5EF4-FFF2-40B4-BE49-F238E27FC236}">
                <a16:creationId xmlns:a16="http://schemas.microsoft.com/office/drawing/2014/main" id="{A3D1F4EE-6015-4311-8288-B6F2C71C461E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8105976" y="4360334"/>
            <a:ext cx="784549" cy="42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bdélník 94">
                <a:extLst>
                  <a:ext uri="{FF2B5EF4-FFF2-40B4-BE49-F238E27FC236}">
                    <a16:creationId xmlns:a16="http://schemas.microsoft.com/office/drawing/2014/main" id="{BD412D3B-A9EB-45B9-8A91-21C3D5A31BA3}"/>
                  </a:ext>
                </a:extLst>
              </p:cNvPr>
              <p:cNvSpPr/>
              <p:nvPr/>
            </p:nvSpPr>
            <p:spPr>
              <a:xfrm>
                <a:off x="5342697" y="156518"/>
                <a:ext cx="880369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cs-CZ" sz="1200" b="1" dirty="0"/>
                  <a:t>Mocnina</a:t>
                </a:r>
                <a14:m>
                  <m:oMath xmlns:m="http://schemas.openxmlformats.org/officeDocument/2006/math">
                    <m:r>
                      <a:rPr lang="cs-CZ" sz="1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cs-CZ" sz="1200" b="1" dirty="0"/>
              </a:p>
            </p:txBody>
          </p:sp>
        </mc:Choice>
        <mc:Fallback xmlns="">
          <p:sp>
            <p:nvSpPr>
              <p:cNvPr id="95" name="Obdélník 94">
                <a:extLst>
                  <a:ext uri="{FF2B5EF4-FFF2-40B4-BE49-F238E27FC236}">
                    <a16:creationId xmlns:a16="http://schemas.microsoft.com/office/drawing/2014/main" id="{BD412D3B-A9EB-45B9-8A91-21C3D5A31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697" y="156518"/>
                <a:ext cx="880369" cy="276999"/>
              </a:xfrm>
              <a:prstGeom prst="rect">
                <a:avLst/>
              </a:prstGeom>
              <a:blipFill>
                <a:blip r:embed="rId78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2" name="Přímá spojnice se šipkou 291">
            <a:extLst>
              <a:ext uri="{FF2B5EF4-FFF2-40B4-BE49-F238E27FC236}">
                <a16:creationId xmlns:a16="http://schemas.microsoft.com/office/drawing/2014/main" id="{497F0E57-3012-49CD-9FBF-89A7EFEBE192}"/>
              </a:ext>
            </a:extLst>
          </p:cNvPr>
          <p:cNvCxnSpPr>
            <a:stCxn id="95" idx="2"/>
          </p:cNvCxnSpPr>
          <p:nvPr/>
        </p:nvCxnSpPr>
        <p:spPr>
          <a:xfrm flipH="1">
            <a:off x="5193259" y="433517"/>
            <a:ext cx="589623" cy="29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bdélník 154">
            <a:extLst>
              <a:ext uri="{FF2B5EF4-FFF2-40B4-BE49-F238E27FC236}">
                <a16:creationId xmlns:a16="http://schemas.microsoft.com/office/drawing/2014/main" id="{75F0B302-197B-4E39-AEE9-043C25A76999}"/>
              </a:ext>
            </a:extLst>
          </p:cNvPr>
          <p:cNvSpPr/>
          <p:nvPr/>
        </p:nvSpPr>
        <p:spPr>
          <a:xfrm>
            <a:off x="9341269" y="1312328"/>
            <a:ext cx="172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Absolutní změna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29D14D7A-E0DA-4A24-84EE-F3675CC17923}"/>
                  </a:ext>
                </a:extLst>
              </p:cNvPr>
              <p:cNvSpPr txBox="1"/>
              <p:nvPr/>
            </p:nvSpPr>
            <p:spPr>
              <a:xfrm>
                <a:off x="9981794" y="1927909"/>
                <a:ext cx="11978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1" i="1" smtClean="0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29D14D7A-E0DA-4A24-84EE-F3675CC17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794" y="1927909"/>
                <a:ext cx="1197892" cy="215444"/>
              </a:xfrm>
              <a:prstGeom prst="rect">
                <a:avLst/>
              </a:prstGeom>
              <a:blipFill>
                <a:blip r:embed="rId79"/>
                <a:stretch>
                  <a:fillRect l="-3046" r="-1015" b="-13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TextovéPole 156">
            <a:extLst>
              <a:ext uri="{FF2B5EF4-FFF2-40B4-BE49-F238E27FC236}">
                <a16:creationId xmlns:a16="http://schemas.microsoft.com/office/drawing/2014/main" id="{7DD0D3B8-A8D0-4C18-BEC7-96164350122C}"/>
              </a:ext>
            </a:extLst>
          </p:cNvPr>
          <p:cNvSpPr txBox="1"/>
          <p:nvPr/>
        </p:nvSpPr>
        <p:spPr>
          <a:xfrm>
            <a:off x="9361803" y="1615341"/>
            <a:ext cx="774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/>
              <a:t>příklad:</a:t>
            </a:r>
          </a:p>
        </p:txBody>
      </p:sp>
      <p:sp>
        <p:nvSpPr>
          <p:cNvPr id="159" name="TextovéPole 158">
            <a:extLst>
              <a:ext uri="{FF2B5EF4-FFF2-40B4-BE49-F238E27FC236}">
                <a16:creationId xmlns:a16="http://schemas.microsoft.com/office/drawing/2014/main" id="{21480C79-CC63-457B-B207-B7930A277745}"/>
              </a:ext>
            </a:extLst>
          </p:cNvPr>
          <p:cNvSpPr txBox="1"/>
          <p:nvPr/>
        </p:nvSpPr>
        <p:spPr>
          <a:xfrm>
            <a:off x="9283462" y="2434942"/>
            <a:ext cx="52463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</a:rPr>
              <a:t>Delta</a:t>
            </a:r>
          </a:p>
        </p:txBody>
      </p:sp>
      <p:cxnSp>
        <p:nvCxnSpPr>
          <p:cNvPr id="160" name="Přímá spojnice se šipkou 159">
            <a:extLst>
              <a:ext uri="{FF2B5EF4-FFF2-40B4-BE49-F238E27FC236}">
                <a16:creationId xmlns:a16="http://schemas.microsoft.com/office/drawing/2014/main" id="{6CBE44BC-F300-4D70-8993-FC39DB6B9147}"/>
              </a:ext>
            </a:extLst>
          </p:cNvPr>
          <p:cNvCxnSpPr>
            <a:cxnSpLocks/>
            <a:stCxn id="159" idx="0"/>
          </p:cNvCxnSpPr>
          <p:nvPr/>
        </p:nvCxnSpPr>
        <p:spPr>
          <a:xfrm flipV="1">
            <a:off x="9545778" y="2092193"/>
            <a:ext cx="436016" cy="342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bdélník 160">
            <a:extLst>
              <a:ext uri="{FF2B5EF4-FFF2-40B4-BE49-F238E27FC236}">
                <a16:creationId xmlns:a16="http://schemas.microsoft.com/office/drawing/2014/main" id="{64190D76-31D6-4B29-AC09-D10153A0B638}"/>
              </a:ext>
            </a:extLst>
          </p:cNvPr>
          <p:cNvSpPr/>
          <p:nvPr/>
        </p:nvSpPr>
        <p:spPr>
          <a:xfrm>
            <a:off x="11065759" y="2607036"/>
            <a:ext cx="9138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Předchozí hodnota</a:t>
            </a:r>
          </a:p>
        </p:txBody>
      </p:sp>
      <p:cxnSp>
        <p:nvCxnSpPr>
          <p:cNvPr id="163" name="Přímá spojnice se šipkou 162">
            <a:extLst>
              <a:ext uri="{FF2B5EF4-FFF2-40B4-BE49-F238E27FC236}">
                <a16:creationId xmlns:a16="http://schemas.microsoft.com/office/drawing/2014/main" id="{416E11AC-BFDF-485E-8CC6-67D02ABF6DC2}"/>
              </a:ext>
            </a:extLst>
          </p:cNvPr>
          <p:cNvCxnSpPr>
            <a:cxnSpLocks/>
          </p:cNvCxnSpPr>
          <p:nvPr/>
        </p:nvCxnSpPr>
        <p:spPr>
          <a:xfrm flipH="1" flipV="1">
            <a:off x="11055564" y="2181129"/>
            <a:ext cx="467105" cy="4259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bdélník 163">
            <a:extLst>
              <a:ext uri="{FF2B5EF4-FFF2-40B4-BE49-F238E27FC236}">
                <a16:creationId xmlns:a16="http://schemas.microsoft.com/office/drawing/2014/main" id="{1D509075-7628-4329-91A4-46A816CAEF45}"/>
              </a:ext>
            </a:extLst>
          </p:cNvPr>
          <p:cNvSpPr/>
          <p:nvPr/>
        </p:nvSpPr>
        <p:spPr>
          <a:xfrm>
            <a:off x="10097188" y="2480499"/>
            <a:ext cx="7852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0070C0"/>
                </a:solidFill>
              </a:rPr>
              <a:t>Nová hodnota</a:t>
            </a:r>
          </a:p>
        </p:txBody>
      </p:sp>
      <p:cxnSp>
        <p:nvCxnSpPr>
          <p:cNvPr id="166" name="Přímá spojnice se šipkou 165">
            <a:extLst>
              <a:ext uri="{FF2B5EF4-FFF2-40B4-BE49-F238E27FC236}">
                <a16:creationId xmlns:a16="http://schemas.microsoft.com/office/drawing/2014/main" id="{D5C7EB2B-D522-4ECC-A0C7-BD7660C0876D}"/>
              </a:ext>
            </a:extLst>
          </p:cNvPr>
          <p:cNvCxnSpPr>
            <a:stCxn id="164" idx="0"/>
          </p:cNvCxnSpPr>
          <p:nvPr/>
        </p:nvCxnSpPr>
        <p:spPr>
          <a:xfrm flipV="1">
            <a:off x="10489836" y="2173897"/>
            <a:ext cx="57686" cy="306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D3A368-7DB8-40B0-BB98-3DD6DD96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7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E38C42B-B245-3859-1188-FDAFFCE3731F}"/>
              </a:ext>
            </a:extLst>
          </p:cNvPr>
          <p:cNvSpPr txBox="1"/>
          <p:nvPr/>
        </p:nvSpPr>
        <p:spPr>
          <a:xfrm>
            <a:off x="6426765" y="1774203"/>
            <a:ext cx="74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1.</a:t>
            </a:r>
            <a:r>
              <a:rPr lang="cs-CZ" sz="1400" b="1" dirty="0"/>
              <a:t> </a:t>
            </a:r>
            <a:r>
              <a:rPr lang="cs-CZ" sz="1400" b="1" dirty="0">
                <a:solidFill>
                  <a:srgbClr val="00B050"/>
                </a:solidFill>
              </a:rPr>
              <a:t>krok: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4743E7-4DF6-74BA-D074-DA483B19894C}"/>
              </a:ext>
            </a:extLst>
          </p:cNvPr>
          <p:cNvSpPr txBox="1"/>
          <p:nvPr/>
        </p:nvSpPr>
        <p:spPr>
          <a:xfrm>
            <a:off x="8167054" y="1758770"/>
            <a:ext cx="74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</a:rPr>
              <a:t>2. krok: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999D84DE-FDB9-5395-C9A9-E9DFE4E3B52B}"/>
                  </a:ext>
                </a:extLst>
              </p:cNvPr>
              <p:cNvSpPr/>
              <p:nvPr/>
            </p:nvSpPr>
            <p:spPr>
              <a:xfrm>
                <a:off x="8011955" y="2060408"/>
                <a:ext cx="1104212" cy="312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999D84DE-FDB9-5395-C9A9-E9DFE4E3B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955" y="2060408"/>
                <a:ext cx="1104212" cy="312586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Skupina 100">
            <a:extLst>
              <a:ext uri="{FF2B5EF4-FFF2-40B4-BE49-F238E27FC236}">
                <a16:creationId xmlns:a16="http://schemas.microsoft.com/office/drawing/2014/main" id="{C5D0491B-2238-618B-33D3-08132EF892A7}"/>
              </a:ext>
            </a:extLst>
          </p:cNvPr>
          <p:cNvGrpSpPr/>
          <p:nvPr/>
        </p:nvGrpSpPr>
        <p:grpSpPr>
          <a:xfrm>
            <a:off x="7081837" y="1566992"/>
            <a:ext cx="1401644" cy="584230"/>
            <a:chOff x="7081837" y="1566992"/>
            <a:chExt cx="1401644" cy="584230"/>
          </a:xfrm>
        </p:grpSpPr>
        <p:sp>
          <p:nvSpPr>
            <p:cNvPr id="51" name="Pravá složená závorka 50">
              <a:extLst>
                <a:ext uri="{FF2B5EF4-FFF2-40B4-BE49-F238E27FC236}">
                  <a16:creationId xmlns:a16="http://schemas.microsoft.com/office/drawing/2014/main" id="{E005225F-422D-4089-8692-BC235C38F3F4}"/>
                </a:ext>
              </a:extLst>
            </p:cNvPr>
            <p:cNvSpPr/>
            <p:nvPr/>
          </p:nvSpPr>
          <p:spPr>
            <a:xfrm rot="5400000">
              <a:off x="7333811" y="1315018"/>
              <a:ext cx="45719" cy="549667"/>
            </a:xfrm>
            <a:prstGeom prst="rightBrace">
              <a:avLst>
                <a:gd name="adj1" fmla="val 26098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" name="Přímá spojnice se šipkou 54">
              <a:extLst>
                <a:ext uri="{FF2B5EF4-FFF2-40B4-BE49-F238E27FC236}">
                  <a16:creationId xmlns:a16="http://schemas.microsoft.com/office/drawing/2014/main" id="{21DE865F-6E72-A800-4A81-34624C4D3152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>
              <a:off x="7631504" y="1612711"/>
              <a:ext cx="851977" cy="53851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730EA98E-57D3-484D-E122-0AD0F4BA976D}"/>
              </a:ext>
            </a:extLst>
          </p:cNvPr>
          <p:cNvGrpSpPr/>
          <p:nvPr/>
        </p:nvGrpSpPr>
        <p:grpSpPr>
          <a:xfrm>
            <a:off x="6984394" y="1612714"/>
            <a:ext cx="761811" cy="604035"/>
            <a:chOff x="6984394" y="1612714"/>
            <a:chExt cx="761811" cy="604035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C1F51EA-1B32-A233-757F-709EF6F00E51}"/>
                </a:ext>
              </a:extLst>
            </p:cNvPr>
            <p:cNvCxnSpPr>
              <a:cxnSpLocks/>
              <a:stCxn id="72" idx="1"/>
            </p:cNvCxnSpPr>
            <p:nvPr/>
          </p:nvCxnSpPr>
          <p:spPr>
            <a:xfrm>
              <a:off x="6984394" y="1726217"/>
              <a:ext cx="347927" cy="490532"/>
            </a:xfrm>
            <a:prstGeom prst="line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Pravá složená závorka 71">
              <a:extLst>
                <a:ext uri="{FF2B5EF4-FFF2-40B4-BE49-F238E27FC236}">
                  <a16:creationId xmlns:a16="http://schemas.microsoft.com/office/drawing/2014/main" id="{5048925B-585A-DC19-1B90-9E78ECBE8E79}"/>
                </a:ext>
              </a:extLst>
            </p:cNvPr>
            <p:cNvSpPr/>
            <p:nvPr/>
          </p:nvSpPr>
          <p:spPr>
            <a:xfrm rot="5400000">
              <a:off x="7308548" y="1288560"/>
              <a:ext cx="113503" cy="761811"/>
            </a:xfrm>
            <a:prstGeom prst="rightBrace">
              <a:avLst>
                <a:gd name="adj1" fmla="val 0"/>
                <a:gd name="adj2" fmla="val 100000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4F6A9271-0346-BFFA-A99B-44674CD22EA4}"/>
                  </a:ext>
                </a:extLst>
              </p:cNvPr>
              <p:cNvSpPr txBox="1"/>
              <p:nvPr/>
            </p:nvSpPr>
            <p:spPr>
              <a:xfrm>
                <a:off x="6464095" y="2813653"/>
                <a:ext cx="182511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sSup>
                            <m:s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4F6A9271-0346-BFFA-A99B-44674CD22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95" y="2813653"/>
                <a:ext cx="1825115" cy="220253"/>
              </a:xfrm>
              <a:prstGeom prst="rect">
                <a:avLst/>
              </a:prstGeom>
              <a:blipFill>
                <a:blip r:embed="rId81"/>
                <a:stretch>
                  <a:fillRect l="-1667" t="-2778" r="-667" b="-30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9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30" grpId="0"/>
      <p:bldP spid="42" grpId="0"/>
      <p:bldP spid="43" grpId="0"/>
      <p:bldP spid="53" grpId="0" animBg="1"/>
      <p:bldP spid="58" grpId="0"/>
      <p:bldP spid="59" grpId="0"/>
      <p:bldP spid="60" grpId="0"/>
      <p:bldP spid="61" grpId="0"/>
      <p:bldP spid="62" grpId="0"/>
      <p:bldP spid="84" grpId="0"/>
      <p:bldP spid="90" grpId="0" animBg="1"/>
      <p:bldP spid="91" grpId="0" animBg="1"/>
      <p:bldP spid="92" grpId="0"/>
      <p:bldP spid="97" grpId="0"/>
      <p:bldP spid="113" grpId="0"/>
      <p:bldP spid="115" grpId="0" animBg="1"/>
      <p:bldP spid="130" grpId="0" animBg="1"/>
      <p:bldP spid="132" grpId="0"/>
      <p:bldP spid="137" grpId="0"/>
      <p:bldP spid="138" grpId="0"/>
      <p:bldP spid="139" grpId="0"/>
      <p:bldP spid="140" grpId="0" animBg="1"/>
      <p:bldP spid="181" grpId="0"/>
      <p:bldP spid="182" grpId="0"/>
      <p:bldP spid="183" grpId="0"/>
      <p:bldP spid="184" grpId="0"/>
      <p:bldP spid="188" grpId="0"/>
      <p:bldP spid="189" grpId="0"/>
      <p:bldP spid="190" grpId="0"/>
      <p:bldP spid="191" grpId="0"/>
      <p:bldP spid="193" grpId="0" animBg="1"/>
      <p:bldP spid="194" grpId="0"/>
      <p:bldP spid="212" grpId="0"/>
      <p:bldP spid="213" grpId="0"/>
      <p:bldP spid="214" grpId="0"/>
      <p:bldP spid="215" grpId="0"/>
      <p:bldP spid="217" grpId="0"/>
      <p:bldP spid="2" grpId="0" animBg="1"/>
      <p:bldP spid="29" grpId="0" animBg="1"/>
      <p:bldP spid="54" grpId="0"/>
      <p:bldP spid="75" grpId="0"/>
      <p:bldP spid="78" grpId="0"/>
      <p:bldP spid="79" grpId="0"/>
      <p:bldP spid="80" grpId="0"/>
      <p:bldP spid="81" grpId="0"/>
      <p:bldP spid="93" grpId="0"/>
      <p:bldP spid="104" grpId="0"/>
      <p:bldP spid="142" grpId="0"/>
      <p:bldP spid="143" grpId="0"/>
      <p:bldP spid="144" grpId="0"/>
      <p:bldP spid="106" grpId="0"/>
      <p:bldP spid="108" grpId="0"/>
      <p:bldP spid="110" grpId="0"/>
      <p:bldP spid="111" grpId="0"/>
      <p:bldP spid="112" grpId="0"/>
      <p:bldP spid="119" grpId="0"/>
      <p:bldP spid="120" grpId="0"/>
      <p:bldP spid="121" grpId="0"/>
      <p:bldP spid="196" grpId="0" animBg="1"/>
      <p:bldP spid="207" grpId="0"/>
      <p:bldP spid="209" grpId="0"/>
      <p:bldP spid="210" grpId="0" animBg="1"/>
      <p:bldP spid="211" grpId="0" animBg="1"/>
      <p:bldP spid="240" grpId="0" animBg="1"/>
      <p:bldP spid="251" grpId="0" animBg="1"/>
      <p:bldP spid="252" grpId="0" animBg="1"/>
      <p:bldP spid="259" grpId="0"/>
      <p:bldP spid="177" grpId="0" animBg="1"/>
      <p:bldP spid="233" grpId="0" animBg="1"/>
      <p:bldP spid="18" grpId="0"/>
      <p:bldP spid="25" grpId="0"/>
      <p:bldP spid="27" grpId="0"/>
      <p:bldP spid="133" grpId="0"/>
      <p:bldP spid="135" grpId="0" animBg="1"/>
      <p:bldP spid="158" grpId="0"/>
      <p:bldP spid="41" grpId="0"/>
      <p:bldP spid="45" grpId="0"/>
      <p:bldP spid="167" grpId="0"/>
      <p:bldP spid="168" grpId="0" animBg="1"/>
      <p:bldP spid="46" grpId="0" animBg="1"/>
      <p:bldP spid="187" grpId="0" animBg="1"/>
      <p:bldP spid="260" grpId="0"/>
      <p:bldP spid="265" grpId="0"/>
      <p:bldP spid="266" grpId="0"/>
      <p:bldP spid="267" grpId="0"/>
      <p:bldP spid="279" grpId="0"/>
      <p:bldP spid="73" grpId="0" animBg="1"/>
      <p:bldP spid="77" grpId="0" animBg="1"/>
      <p:bldP spid="95" grpId="0" animBg="1"/>
      <p:bldP spid="155" grpId="0"/>
      <p:bldP spid="156" grpId="0"/>
      <p:bldP spid="157" grpId="0"/>
      <p:bldP spid="159" grpId="0" animBg="1"/>
      <p:bldP spid="161" grpId="0" animBg="1"/>
      <p:bldP spid="164" grpId="0" animBg="1"/>
      <p:bldP spid="5" grpId="0"/>
      <p:bldP spid="11" grpId="0"/>
      <p:bldP spid="50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87A3B1A-FFBC-4748-995A-E2EAD0AAACDA}"/>
              </a:ext>
            </a:extLst>
          </p:cNvPr>
          <p:cNvSpPr/>
          <p:nvPr/>
        </p:nvSpPr>
        <p:spPr>
          <a:xfrm>
            <a:off x="4921287" y="89452"/>
            <a:ext cx="245368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b="1" dirty="0"/>
              <a:t>Mezinárodní ekonomie (Cv. 1.)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C301ACE-DECE-408F-873E-6BC8BE2CD39D}"/>
                  </a:ext>
                </a:extLst>
              </p:cNvPr>
              <p:cNvSpPr txBox="1"/>
              <p:nvPr/>
            </p:nvSpPr>
            <p:spPr>
              <a:xfrm>
                <a:off x="257175" y="1783079"/>
                <a:ext cx="11782425" cy="336944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cs-CZ" sz="1400" b="1" dirty="0"/>
              </a:p>
              <a:p>
                <a:r>
                  <a:rPr lang="cs-CZ" sz="1400" b="1" dirty="0"/>
                  <a:t>Země </a:t>
                </a:r>
                <a14:m>
                  <m:oMath xmlns:m="http://schemas.openxmlformats.org/officeDocument/2006/math">
                    <m:r>
                      <a:rPr lang="cs-CZ" sz="1400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cs-CZ" sz="1400" b="1" dirty="0"/>
                  <a:t> s </a:t>
                </a:r>
                <a:r>
                  <a:rPr lang="cs-CZ" sz="1400" b="1" dirty="0">
                    <a:solidFill>
                      <a:srgbClr val="00B050"/>
                    </a:solidFill>
                  </a:rPr>
                  <a:t>uzavřenou ekonomikou </a:t>
                </a:r>
                <a:r>
                  <a:rPr lang="cs-CZ" sz="1400" b="1" dirty="0"/>
                  <a:t>vyrábí dva statky. Produkční funkce k jejich výrobě jsou tyto:                      ,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cs-CZ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cs-CZ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cs-CZ" sz="1400" b="1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1400" b="1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400" b="1" dirty="0"/>
                  <a:t> odpovídají </a:t>
                </a:r>
                <a:r>
                  <a:rPr lang="cs-CZ" sz="1400" b="1" dirty="0">
                    <a:solidFill>
                      <a:srgbClr val="00B050"/>
                    </a:solidFill>
                  </a:rPr>
                  <a:t>množství</a:t>
                </a:r>
              </a:p>
              <a:p>
                <a:endParaRPr lang="cs-CZ" sz="1400" b="1" dirty="0">
                  <a:solidFill>
                    <a:srgbClr val="00B050"/>
                  </a:solidFill>
                </a:endParaRPr>
              </a:p>
              <a:p>
                <a:r>
                  <a:rPr lang="cs-CZ" sz="1400" b="1" dirty="0">
                    <a:solidFill>
                      <a:srgbClr val="00B050"/>
                    </a:solidFill>
                  </a:rPr>
                  <a:t>pracovníků</a:t>
                </a:r>
                <a:r>
                  <a:rPr lang="cs-CZ" sz="1400" b="1" dirty="0"/>
                  <a:t> využívaných v procesu výroby prvního a druhého statku. Celkové množství pracovníků v dané ekonomice odpovídá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𝟎𝟎𝟎</m:t>
                    </m:r>
                  </m:oMath>
                </a14:m>
                <a:r>
                  <a:rPr lang="cs-CZ" sz="1400" b="1" dirty="0"/>
                  <a:t>. Preference obyvatelstva mezi uvažované dva statky lze vyjádřit prostřednictvím funkce celkového užitku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𝑻𝑼</m:t>
                    </m:r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𝟒𝟎𝟎</m:t>
                    </m:r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400" b="1" dirty="0"/>
                  <a:t>.</a:t>
                </a:r>
              </a:p>
              <a:p>
                <a:r>
                  <a:rPr lang="cs-CZ" sz="1400" b="1" dirty="0"/>
                  <a:t>Zjistěte: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cs-CZ" sz="1400" b="1" dirty="0"/>
                  <a:t>rovnici hranice výrobních možností země </a:t>
                </a:r>
                <a14:m>
                  <m:oMath xmlns:m="http://schemas.openxmlformats.org/officeDocument/2006/math">
                    <m:r>
                      <a:rPr lang="cs-CZ" sz="1400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cs-CZ" sz="1400" b="1" dirty="0"/>
              </a:p>
              <a:p>
                <a:pPr marL="342900" indent="-342900">
                  <a:buFont typeface="+mj-lt"/>
                  <a:buAutoNum type="alphaLcParenR"/>
                </a:pPr>
                <a:r>
                  <a:rPr lang="cs-CZ" sz="1400" b="1" dirty="0"/>
                  <a:t>jaké maximální množství statku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1400" b="1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400" b="1" dirty="0"/>
                  <a:t> může země </a:t>
                </a:r>
                <a14:m>
                  <m:oMath xmlns:m="http://schemas.openxmlformats.org/officeDocument/2006/math">
                    <m:r>
                      <a:rPr lang="cs-CZ" sz="1400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cs-CZ" sz="1400" b="1" dirty="0"/>
                  <a:t> vyrobit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cs-CZ" sz="1400" b="1" dirty="0"/>
                  <a:t>jaké je optimální množství statků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1400" b="1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400" b="1" dirty="0"/>
                  <a:t> z hlediska výroby i spotřeby</a:t>
                </a:r>
              </a:p>
              <a:p>
                <a:endParaRPr lang="cs-CZ" sz="1400" b="1" dirty="0"/>
              </a:p>
              <a:p>
                <a:r>
                  <a:rPr lang="en-US" sz="1400" b="1" dirty="0"/>
                  <a:t>b)    </a:t>
                </a:r>
                <a:r>
                  <a:rPr lang="cs-CZ" sz="1400" b="1" dirty="0"/>
                  <a:t>jaký je optimální směnný poměr obou statků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1400" b="1" dirty="0"/>
              </a:p>
              <a:p>
                <a:endParaRPr lang="cs-CZ" sz="1400" b="1" dirty="0"/>
              </a:p>
              <a:p>
                <a:r>
                  <a:rPr lang="en-US" sz="1400" b="1" dirty="0"/>
                  <a:t>e)    </a:t>
                </a:r>
                <a:r>
                  <a:rPr lang="cs-CZ" sz="1400" b="1" dirty="0"/>
                  <a:t>jaká situace by nastala, kdyby se ekonomika země </a:t>
                </a:r>
                <a14:m>
                  <m:oMath xmlns:m="http://schemas.openxmlformats.org/officeDocument/2006/math">
                    <m:r>
                      <a:rPr lang="cs-CZ" sz="1400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cs-CZ" sz="1400" b="1" dirty="0"/>
                  <a:t> otevřela světovému trhu a směnný poměr obou statků by se odlišoval od poměru optimálního pro uzavřenou ekonomiku</a:t>
                </a:r>
              </a:p>
              <a:p>
                <a:endParaRPr lang="cs-CZ" sz="1400" b="1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C301ACE-DECE-408F-873E-6BC8BE2CD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1783079"/>
                <a:ext cx="11782425" cy="3369449"/>
              </a:xfrm>
              <a:prstGeom prst="rect">
                <a:avLst/>
              </a:prstGeo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81DEEC8B-7C3D-4A48-B26F-50F36F22921A}"/>
              </a:ext>
            </a:extLst>
          </p:cNvPr>
          <p:cNvSpPr txBox="1"/>
          <p:nvPr/>
        </p:nvSpPr>
        <p:spPr>
          <a:xfrm>
            <a:off x="53589" y="64081"/>
            <a:ext cx="2706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St.41./1.6. Příklady k řešení/č.p.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BC5C433-0CBB-4765-88AF-5911C7A8A8E5}"/>
                  </a:ext>
                </a:extLst>
              </p:cNvPr>
              <p:cNvSpPr txBox="1"/>
              <p:nvPr/>
            </p:nvSpPr>
            <p:spPr>
              <a:xfrm>
                <a:off x="7302531" y="1808450"/>
                <a:ext cx="793742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BC5C433-0CBB-4765-88AF-5911C7A8A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31" y="1808450"/>
                <a:ext cx="793742" cy="636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6126F3D-E396-4A7C-A8F3-7B65A1699FE8}"/>
                  </a:ext>
                </a:extLst>
              </p:cNvPr>
              <p:cNvSpPr txBox="1"/>
              <p:nvPr/>
            </p:nvSpPr>
            <p:spPr>
              <a:xfrm>
                <a:off x="4268824" y="3853577"/>
                <a:ext cx="404813" cy="53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cs-CZ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cs-CZ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cs-CZ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cs-CZ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cs-CZ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6126F3D-E396-4A7C-A8F3-7B65A169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24" y="3853577"/>
                <a:ext cx="404813" cy="530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3634B1-B51E-44FD-A154-F1739912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2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ouk 1">
            <a:extLst>
              <a:ext uri="{FF2B5EF4-FFF2-40B4-BE49-F238E27FC236}">
                <a16:creationId xmlns:a16="http://schemas.microsoft.com/office/drawing/2014/main" id="{09695A53-F0D2-4A85-BE23-95FF76B81BFB}"/>
              </a:ext>
            </a:extLst>
          </p:cNvPr>
          <p:cNvSpPr/>
          <p:nvPr/>
        </p:nvSpPr>
        <p:spPr>
          <a:xfrm rot="5400000">
            <a:off x="-838872" y="3250180"/>
            <a:ext cx="4152049" cy="2474304"/>
          </a:xfrm>
          <a:prstGeom prst="arc">
            <a:avLst>
              <a:gd name="adj1" fmla="val 10821286"/>
              <a:gd name="adj2" fmla="val 16097944"/>
            </a:avLst>
          </a:prstGeom>
          <a:ln w="19050">
            <a:solidFill>
              <a:schemeClr val="tx1"/>
            </a:solidFill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3" name="Poloviční rámeček 2">
            <a:extLst>
              <a:ext uri="{FF2B5EF4-FFF2-40B4-BE49-F238E27FC236}">
                <a16:creationId xmlns:a16="http://schemas.microsoft.com/office/drawing/2014/main" id="{CED3A7BE-1D73-4B94-A3A7-2522A4449C13}"/>
              </a:ext>
            </a:extLst>
          </p:cNvPr>
          <p:cNvSpPr/>
          <p:nvPr/>
        </p:nvSpPr>
        <p:spPr>
          <a:xfrm rot="10800000" flipH="1">
            <a:off x="1226486" y="1600755"/>
            <a:ext cx="1998317" cy="2848667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A669896-32A0-42F4-9D9B-3891601AA593}"/>
                  </a:ext>
                </a:extLst>
              </p:cNvPr>
              <p:cNvSpPr txBox="1"/>
              <p:nvPr/>
            </p:nvSpPr>
            <p:spPr>
              <a:xfrm>
                <a:off x="3015713" y="4448298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A669896-32A0-42F4-9D9B-3891601AA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713" y="4448298"/>
                <a:ext cx="235064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81B0D83-51ED-457A-9114-0543AA6AC354}"/>
                  </a:ext>
                </a:extLst>
              </p:cNvPr>
              <p:cNvSpPr txBox="1"/>
              <p:nvPr/>
            </p:nvSpPr>
            <p:spPr>
              <a:xfrm>
                <a:off x="955631" y="1595502"/>
                <a:ext cx="235064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81B0D83-51ED-457A-9114-0543AA6AC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31" y="1595502"/>
                <a:ext cx="235064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B746D20F-9FAF-42F9-9220-9BA90795CF5C}"/>
              </a:ext>
            </a:extLst>
          </p:cNvPr>
          <p:cNvSpPr txBox="1"/>
          <p:nvPr/>
        </p:nvSpPr>
        <p:spPr>
          <a:xfrm>
            <a:off x="2346506" y="4264756"/>
            <a:ext cx="269626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rebuchet MS" panose="020B0603020202020204" pitchFamily="34" charset="0"/>
              </a:rPr>
              <a:t>·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041135-5A69-4A74-B8D6-5A69E44C0B16}"/>
              </a:ext>
            </a:extLst>
          </p:cNvPr>
          <p:cNvSpPr txBox="1"/>
          <p:nvPr/>
        </p:nvSpPr>
        <p:spPr>
          <a:xfrm>
            <a:off x="1115790" y="2215670"/>
            <a:ext cx="269626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rebuchet MS" panose="020B0603020202020204" pitchFamily="34" charset="0"/>
              </a:rPr>
              <a:t>·</a:t>
            </a:r>
            <a:endParaRPr lang="cs-CZ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D74335DE-669F-4600-86E9-18274D3F1B1E}"/>
                  </a:ext>
                </a:extLst>
              </p:cNvPr>
              <p:cNvSpPr txBox="1"/>
              <p:nvPr/>
            </p:nvSpPr>
            <p:spPr>
              <a:xfrm>
                <a:off x="2398919" y="2158224"/>
                <a:ext cx="683905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𝑯𝑽𝑴</m:t>
                        </m:r>
                      </m:e>
                      <m:sub>
                        <m:r>
                          <a:rPr lang="cs-CZ" sz="1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  <m:r>
                      <a:rPr lang="cs-CZ" sz="14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sz="1400" b="1" dirty="0"/>
                  <a:t> </a:t>
                </a:r>
                <a:r>
                  <a:rPr lang="cs-CZ" sz="14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D74335DE-669F-4600-86E9-18274D3F1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19" y="2158224"/>
                <a:ext cx="683905" cy="215444"/>
              </a:xfrm>
              <a:prstGeom prst="rect">
                <a:avLst/>
              </a:prstGeom>
              <a:blipFill>
                <a:blip r:embed="rId4"/>
                <a:stretch>
                  <a:fillRect r="-3676" b="-1228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0506528-DDB0-43D2-9770-6C0E648EE880}"/>
              </a:ext>
            </a:extLst>
          </p:cNvPr>
          <p:cNvCxnSpPr>
            <a:cxnSpLocks/>
          </p:cNvCxnSpPr>
          <p:nvPr/>
        </p:nvCxnSpPr>
        <p:spPr>
          <a:xfrm flipV="1">
            <a:off x="2204296" y="2421624"/>
            <a:ext cx="389246" cy="796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E807C5FE-ECED-4247-AE1F-2F5735B99475}"/>
              </a:ext>
            </a:extLst>
          </p:cNvPr>
          <p:cNvSpPr/>
          <p:nvPr/>
        </p:nvSpPr>
        <p:spPr>
          <a:xfrm>
            <a:off x="794440" y="515788"/>
            <a:ext cx="370620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sz="1400" b="1" dirty="0"/>
              <a:t>rovnici hranice výrobních možností země 𝑌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9B45360-238B-4CAC-8387-C24B151660DA}"/>
              </a:ext>
            </a:extLst>
          </p:cNvPr>
          <p:cNvSpPr/>
          <p:nvPr/>
        </p:nvSpPr>
        <p:spPr>
          <a:xfrm>
            <a:off x="4683197" y="1047898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Máme</a:t>
            </a:r>
            <a:r>
              <a:rPr lang="en-US" sz="1400" b="1" dirty="0"/>
              <a:t> </a:t>
            </a:r>
            <a:r>
              <a:rPr lang="cs-CZ" sz="1400" b="1" dirty="0"/>
              <a:t>dáno</a:t>
            </a:r>
            <a:r>
              <a:rPr lang="en-US" sz="1400" b="1" dirty="0"/>
              <a:t>:</a:t>
            </a:r>
            <a:endParaRPr lang="cs-CZ" sz="1400" b="1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40FEDE48-2989-4FF6-8D70-E16537AE06CB}"/>
              </a:ext>
            </a:extLst>
          </p:cNvPr>
          <p:cNvSpPr/>
          <p:nvPr/>
        </p:nvSpPr>
        <p:spPr>
          <a:xfrm>
            <a:off x="6412109" y="957612"/>
            <a:ext cx="1650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Vzorec pro výpočet: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755C4C1E-C0AD-4A98-92D7-6F0922D0EC16}"/>
                  </a:ext>
                </a:extLst>
              </p:cNvPr>
              <p:cNvSpPr/>
              <p:nvPr/>
            </p:nvSpPr>
            <p:spPr>
              <a:xfrm>
                <a:off x="4747413" y="1584270"/>
                <a:ext cx="60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755C4C1E-C0AD-4A98-92D7-6F0922D0E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413" y="1584270"/>
                <a:ext cx="604268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CB3010AD-AF61-4F2B-80E4-7E5A7D853943}"/>
                  </a:ext>
                </a:extLst>
              </p:cNvPr>
              <p:cNvSpPr/>
              <p:nvPr/>
            </p:nvSpPr>
            <p:spPr>
              <a:xfrm>
                <a:off x="4757128" y="1976696"/>
                <a:ext cx="1081835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cs-CZ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cs-CZ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CB3010AD-AF61-4F2B-80E4-7E5A7D853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28" y="1976696"/>
                <a:ext cx="1081835" cy="353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64FCBBE-C264-48F0-AA9C-38793BBD4DB0}"/>
                  </a:ext>
                </a:extLst>
              </p:cNvPr>
              <p:cNvSpPr txBox="1"/>
              <p:nvPr/>
            </p:nvSpPr>
            <p:spPr>
              <a:xfrm>
                <a:off x="4858310" y="2885073"/>
                <a:ext cx="11272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𝟏𝟎𝟎𝟎𝟎𝟎𝟎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64FCBBE-C264-48F0-AA9C-38793BBD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10" y="2885073"/>
                <a:ext cx="1127296" cy="215444"/>
              </a:xfrm>
              <a:prstGeom prst="rect">
                <a:avLst/>
              </a:prstGeom>
              <a:blipFill>
                <a:blip r:embed="rId7"/>
                <a:stretch>
                  <a:fillRect l="-3243" r="-2703" b="-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EC058230-03EA-4ABA-926F-6A00BB3F2B1A}"/>
                  </a:ext>
                </a:extLst>
              </p:cNvPr>
              <p:cNvSpPr txBox="1"/>
              <p:nvPr/>
            </p:nvSpPr>
            <p:spPr>
              <a:xfrm>
                <a:off x="4856707" y="2455125"/>
                <a:ext cx="9638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EC058230-03EA-4ABA-926F-6A00BB3F2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707" y="2455125"/>
                <a:ext cx="963854" cy="215444"/>
              </a:xfrm>
              <a:prstGeom prst="rect">
                <a:avLst/>
              </a:prstGeom>
              <a:blipFill>
                <a:blip r:embed="rId8"/>
                <a:stretch>
                  <a:fillRect l="-3797" r="-3797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F61AB35A-3669-4BDC-B311-A4753735B37A}"/>
                  </a:ext>
                </a:extLst>
              </p:cNvPr>
              <p:cNvSpPr/>
              <p:nvPr/>
            </p:nvSpPr>
            <p:spPr>
              <a:xfrm>
                <a:off x="4757128" y="3282555"/>
                <a:ext cx="1413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𝑻𝑼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F61AB35A-3669-4BDC-B311-A4753735B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28" y="3282555"/>
                <a:ext cx="14134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oloviční rámeček 25">
            <a:extLst>
              <a:ext uri="{FF2B5EF4-FFF2-40B4-BE49-F238E27FC236}">
                <a16:creationId xmlns:a16="http://schemas.microsoft.com/office/drawing/2014/main" id="{E9C240E9-AFD4-4582-841D-CEF7FC0E3CCF}"/>
              </a:ext>
            </a:extLst>
          </p:cNvPr>
          <p:cNvSpPr/>
          <p:nvPr/>
        </p:nvSpPr>
        <p:spPr>
          <a:xfrm rot="10800000">
            <a:off x="4856706" y="1426185"/>
            <a:ext cx="1253626" cy="2248761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BD8997F0-87D5-4611-90F2-928513211D1B}"/>
                  </a:ext>
                </a:extLst>
              </p:cNvPr>
              <p:cNvSpPr txBox="1"/>
              <p:nvPr/>
            </p:nvSpPr>
            <p:spPr>
              <a:xfrm>
                <a:off x="6801078" y="1538614"/>
                <a:ext cx="963854" cy="2154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BD8997F0-87D5-4611-90F2-92851321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078" y="1538614"/>
                <a:ext cx="963854" cy="215444"/>
              </a:xfrm>
              <a:prstGeom prst="rect">
                <a:avLst/>
              </a:prstGeom>
              <a:blipFill>
                <a:blip r:embed="rId10"/>
                <a:stretch>
                  <a:fillRect l="-3797" r="-3797"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C93E7D70-0E2F-4529-9FD5-917F06CF78B6}"/>
                  </a:ext>
                </a:extLst>
              </p:cNvPr>
              <p:cNvSpPr/>
              <p:nvPr/>
            </p:nvSpPr>
            <p:spPr>
              <a:xfrm>
                <a:off x="6720844" y="2365267"/>
                <a:ext cx="60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C93E7D70-0E2F-4529-9FD5-917F06CF7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44" y="2365267"/>
                <a:ext cx="604268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49B4E6B5-C7A6-4074-8E7D-25E1D1BD4CF5}"/>
                  </a:ext>
                </a:extLst>
              </p:cNvPr>
              <p:cNvSpPr txBox="1"/>
              <p:nvPr/>
            </p:nvSpPr>
            <p:spPr>
              <a:xfrm>
                <a:off x="6808720" y="3053968"/>
                <a:ext cx="419602" cy="229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49B4E6B5-C7A6-4074-8E7D-25E1D1BD4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20" y="3053968"/>
                <a:ext cx="419602" cy="229294"/>
              </a:xfrm>
              <a:prstGeom prst="rect">
                <a:avLst/>
              </a:prstGeom>
              <a:blipFill>
                <a:blip r:embed="rId12"/>
                <a:stretch>
                  <a:fillRect l="-10145" r="-2899" b="-210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699928A8-48CA-43C5-A3FB-C91AD73DD92F}"/>
                  </a:ext>
                </a:extLst>
              </p:cNvPr>
              <p:cNvSpPr/>
              <p:nvPr/>
            </p:nvSpPr>
            <p:spPr>
              <a:xfrm>
                <a:off x="7096823" y="2243480"/>
                <a:ext cx="546881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cs-CZ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cs-CZ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699928A8-48CA-43C5-A3FB-C91AD73DD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23" y="2243480"/>
                <a:ext cx="546881" cy="5934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360740BD-D5B4-4C36-95B0-43E1DC50C1D4}"/>
                  </a:ext>
                </a:extLst>
              </p:cNvPr>
              <p:cNvSpPr txBox="1"/>
              <p:nvPr/>
            </p:nvSpPr>
            <p:spPr>
              <a:xfrm>
                <a:off x="6785378" y="3536601"/>
                <a:ext cx="4115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360740BD-D5B4-4C36-95B0-43E1DC50C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378" y="3536601"/>
                <a:ext cx="411588" cy="215444"/>
              </a:xfrm>
              <a:prstGeom prst="rect">
                <a:avLst/>
              </a:prstGeom>
              <a:blipFill>
                <a:blip r:embed="rId14"/>
                <a:stretch>
                  <a:fillRect l="-8824" r="-4412" b="-1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6FE9B47C-2B0A-448F-9647-DE9389EFF8E6}"/>
                  </a:ext>
                </a:extLst>
              </p:cNvPr>
              <p:cNvSpPr/>
              <p:nvPr/>
            </p:nvSpPr>
            <p:spPr>
              <a:xfrm>
                <a:off x="5117097" y="1421557"/>
                <a:ext cx="546881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cs-CZ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cs-CZ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6FE9B47C-2B0A-448F-9647-DE9389EFF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97" y="1421557"/>
                <a:ext cx="546881" cy="5934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A5C2A5D7-8C03-4F73-87F0-A33244A7E0B9}"/>
                  </a:ext>
                </a:extLst>
              </p:cNvPr>
              <p:cNvSpPr/>
              <p:nvPr/>
            </p:nvSpPr>
            <p:spPr>
              <a:xfrm>
                <a:off x="7154689" y="2885356"/>
                <a:ext cx="411716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A5C2A5D7-8C03-4F73-87F0-A33244A7E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89" y="2885356"/>
                <a:ext cx="411716" cy="494238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298C510E-4E68-4E11-B8E9-FC2891BD2BD4}"/>
                  </a:ext>
                </a:extLst>
              </p:cNvPr>
              <p:cNvSpPr/>
              <p:nvPr/>
            </p:nvSpPr>
            <p:spPr>
              <a:xfrm>
                <a:off x="7091976" y="3497665"/>
                <a:ext cx="527132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298C510E-4E68-4E11-B8E9-FC2891BD2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976" y="3497665"/>
                <a:ext cx="527132" cy="321627"/>
              </a:xfrm>
              <a:prstGeom prst="rect">
                <a:avLst/>
              </a:prstGeom>
              <a:blipFill>
                <a:blip r:embed="rId17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D9905F66-C53A-4B12-8ED4-93642A209AC0}"/>
                  </a:ext>
                </a:extLst>
              </p:cNvPr>
              <p:cNvSpPr txBox="1"/>
              <p:nvPr/>
            </p:nvSpPr>
            <p:spPr>
              <a:xfrm>
                <a:off x="6696045" y="4171490"/>
                <a:ext cx="4196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D9905F66-C53A-4B12-8ED4-93642A209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45" y="4171490"/>
                <a:ext cx="419602" cy="215444"/>
              </a:xfrm>
              <a:prstGeom prst="rect">
                <a:avLst/>
              </a:prstGeom>
              <a:blipFill>
                <a:blip r:embed="rId18"/>
                <a:stretch>
                  <a:fillRect l="-8696" r="-4348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67B2495E-35EB-4DD2-9BCF-66F65A14C903}"/>
                  </a:ext>
                </a:extLst>
              </p:cNvPr>
              <p:cNvSpPr/>
              <p:nvPr/>
            </p:nvSpPr>
            <p:spPr>
              <a:xfrm>
                <a:off x="7014878" y="4088034"/>
                <a:ext cx="652422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67B2495E-35EB-4DD2-9BCF-66F65A14C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78" y="4088034"/>
                <a:ext cx="652422" cy="35323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53A2DBC5-EB9D-4E74-A57D-8C122637798E}"/>
                  </a:ext>
                </a:extLst>
              </p:cNvPr>
              <p:cNvSpPr txBox="1"/>
              <p:nvPr/>
            </p:nvSpPr>
            <p:spPr>
              <a:xfrm>
                <a:off x="6687069" y="4575247"/>
                <a:ext cx="419602" cy="229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53A2DBC5-EB9D-4E74-A57D-8C1226377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069" y="4575247"/>
                <a:ext cx="419602" cy="229294"/>
              </a:xfrm>
              <a:prstGeom prst="rect">
                <a:avLst/>
              </a:prstGeom>
              <a:blipFill>
                <a:blip r:embed="rId20"/>
                <a:stretch>
                  <a:fillRect l="-10145" r="-2899" b="-243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2724A98E-D6EF-4FA7-9602-0130EC23E676}"/>
                  </a:ext>
                </a:extLst>
              </p:cNvPr>
              <p:cNvSpPr/>
              <p:nvPr/>
            </p:nvSpPr>
            <p:spPr>
              <a:xfrm>
                <a:off x="6998244" y="4538615"/>
                <a:ext cx="5191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2724A98E-D6EF-4FA7-9602-0130EC23E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44" y="4538615"/>
                <a:ext cx="519116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C8503F44-47C4-41A0-B438-803D6552431E}"/>
                  </a:ext>
                </a:extLst>
              </p:cNvPr>
              <p:cNvSpPr txBox="1"/>
              <p:nvPr/>
            </p:nvSpPr>
            <p:spPr>
              <a:xfrm>
                <a:off x="6713875" y="4998073"/>
                <a:ext cx="4115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C8503F44-47C4-41A0-B438-803D65524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75" y="4998073"/>
                <a:ext cx="411588" cy="215444"/>
              </a:xfrm>
              <a:prstGeom prst="rect">
                <a:avLst/>
              </a:prstGeom>
              <a:blipFill>
                <a:blip r:embed="rId22"/>
                <a:stretch>
                  <a:fillRect l="-8824" r="-4412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9A2A63AB-AB2B-4868-A257-28B90887EC08}"/>
                  </a:ext>
                </a:extLst>
              </p:cNvPr>
              <p:cNvSpPr/>
              <p:nvPr/>
            </p:nvSpPr>
            <p:spPr>
              <a:xfrm>
                <a:off x="7045211" y="4816540"/>
                <a:ext cx="419730" cy="534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9A2A63AB-AB2B-4868-A257-28B90887E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11" y="4816540"/>
                <a:ext cx="419730" cy="53482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EEC31450-3741-48A6-8289-1BE862B9267C}"/>
                  </a:ext>
                </a:extLst>
              </p:cNvPr>
              <p:cNvSpPr txBox="1"/>
              <p:nvPr/>
            </p:nvSpPr>
            <p:spPr>
              <a:xfrm>
                <a:off x="9385780" y="4210127"/>
                <a:ext cx="1443408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sSubSup>
                            <m:sSub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EEC31450-3741-48A6-8289-1BE862B9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780" y="4210127"/>
                <a:ext cx="1443408" cy="438390"/>
              </a:xfrm>
              <a:prstGeom prst="rect">
                <a:avLst/>
              </a:prstGeom>
              <a:blipFill>
                <a:blip r:embed="rId24"/>
                <a:stretch>
                  <a:fillRect r="-12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Poloviční rámeček 41">
            <a:extLst>
              <a:ext uri="{FF2B5EF4-FFF2-40B4-BE49-F238E27FC236}">
                <a16:creationId xmlns:a16="http://schemas.microsoft.com/office/drawing/2014/main" id="{BD7C1787-20A2-4A23-8C59-5BAF6C680ACE}"/>
              </a:ext>
            </a:extLst>
          </p:cNvPr>
          <p:cNvSpPr/>
          <p:nvPr/>
        </p:nvSpPr>
        <p:spPr>
          <a:xfrm rot="10800000">
            <a:off x="6808719" y="2236396"/>
            <a:ext cx="817036" cy="1571482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43" name="Poloviční rámeček 42">
            <a:extLst>
              <a:ext uri="{FF2B5EF4-FFF2-40B4-BE49-F238E27FC236}">
                <a16:creationId xmlns:a16="http://schemas.microsoft.com/office/drawing/2014/main" id="{9238DFDE-99A2-4A93-BE9B-76B239EDCA2A}"/>
              </a:ext>
            </a:extLst>
          </p:cNvPr>
          <p:cNvSpPr/>
          <p:nvPr/>
        </p:nvSpPr>
        <p:spPr>
          <a:xfrm rot="10800000">
            <a:off x="6731824" y="3979156"/>
            <a:ext cx="905918" cy="1399756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E998F8F8-99B2-446E-885E-5E0942824ABD}"/>
                  </a:ext>
                </a:extLst>
              </p:cNvPr>
              <p:cNvSpPr/>
              <p:nvPr/>
            </p:nvSpPr>
            <p:spPr>
              <a:xfrm>
                <a:off x="8950449" y="2475720"/>
                <a:ext cx="701667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E998F8F8-99B2-446E-885E-5E0942824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449" y="2475720"/>
                <a:ext cx="701667" cy="321627"/>
              </a:xfrm>
              <a:prstGeom prst="rect">
                <a:avLst/>
              </a:prstGeom>
              <a:blipFill>
                <a:blip r:embed="rId2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7CA2E3DD-7BB0-43C1-8124-D736CF3E6C8D}"/>
                  </a:ext>
                </a:extLst>
              </p:cNvPr>
              <p:cNvSpPr/>
              <p:nvPr/>
            </p:nvSpPr>
            <p:spPr>
              <a:xfrm>
                <a:off x="9463038" y="2329934"/>
                <a:ext cx="604268" cy="534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7CA2E3DD-7BB0-43C1-8124-D736CF3E6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038" y="2329934"/>
                <a:ext cx="604268" cy="53482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21C676D8-DF2C-4E70-8F0A-A4FC90279DAE}"/>
                  </a:ext>
                </a:extLst>
              </p:cNvPr>
              <p:cNvSpPr/>
              <p:nvPr/>
            </p:nvSpPr>
            <p:spPr>
              <a:xfrm>
                <a:off x="9880555" y="2476937"/>
                <a:ext cx="84375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21C676D8-DF2C-4E70-8F0A-A4FC90279D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55" y="2476937"/>
                <a:ext cx="843757" cy="307777"/>
              </a:xfrm>
              <a:prstGeom prst="rect">
                <a:avLst/>
              </a:prstGeom>
              <a:blipFill>
                <a:blip r:embed="rId27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225A3639-B5B4-4C1B-A41D-6DE4110264A5}"/>
                  </a:ext>
                </a:extLst>
              </p:cNvPr>
              <p:cNvSpPr/>
              <p:nvPr/>
            </p:nvSpPr>
            <p:spPr>
              <a:xfrm>
                <a:off x="8941110" y="2933209"/>
                <a:ext cx="975395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225A3639-B5B4-4C1B-A41D-6DE411026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110" y="2933209"/>
                <a:ext cx="975395" cy="321627"/>
              </a:xfrm>
              <a:prstGeom prst="rect">
                <a:avLst/>
              </a:prstGeom>
              <a:blipFill>
                <a:blip r:embed="rId2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E94F36B5-DE49-402C-98DF-3215783F618C}"/>
                  </a:ext>
                </a:extLst>
              </p:cNvPr>
              <p:cNvSpPr/>
              <p:nvPr/>
            </p:nvSpPr>
            <p:spPr>
              <a:xfrm>
                <a:off x="9715051" y="2790645"/>
                <a:ext cx="843757" cy="534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E94F36B5-DE49-402C-98DF-3215783F6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051" y="2790645"/>
                <a:ext cx="843757" cy="53482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8363BD4E-97F8-437D-8B80-C402E6DDC68B}"/>
                  </a:ext>
                </a:extLst>
              </p:cNvPr>
              <p:cNvSpPr/>
              <p:nvPr/>
            </p:nvSpPr>
            <p:spPr>
              <a:xfrm>
                <a:off x="10421430" y="2928318"/>
                <a:ext cx="120430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8363BD4E-97F8-437D-8B80-C402E6DDC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430" y="2928318"/>
                <a:ext cx="1204308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068E8B99-F121-40D1-9CBE-B91B8AFECB9C}"/>
                  </a:ext>
                </a:extLst>
              </p:cNvPr>
              <p:cNvSpPr/>
              <p:nvPr/>
            </p:nvSpPr>
            <p:spPr>
              <a:xfrm>
                <a:off x="8942278" y="3426068"/>
                <a:ext cx="701667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068E8B99-F121-40D1-9CBE-B91B8AFEC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278" y="3426068"/>
                <a:ext cx="701667" cy="321627"/>
              </a:xfrm>
              <a:prstGeom prst="rect">
                <a:avLst/>
              </a:prstGeom>
              <a:blipFill>
                <a:blip r:embed="rId31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B81661E0-1D32-4EA0-8859-37901AC0EE4D}"/>
                  </a:ext>
                </a:extLst>
              </p:cNvPr>
              <p:cNvSpPr/>
              <p:nvPr/>
            </p:nvSpPr>
            <p:spPr>
              <a:xfrm>
                <a:off x="9433247" y="3404725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B81661E0-1D32-4EA0-8859-37901AC0E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247" y="3404725"/>
                <a:ext cx="604268" cy="321627"/>
              </a:xfrm>
              <a:prstGeom prst="rect">
                <a:avLst/>
              </a:prstGeom>
              <a:blipFill>
                <a:blip r:embed="rId3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4F611AB3-4107-4896-950B-7BEEEF13A1A2}"/>
                  </a:ext>
                </a:extLst>
              </p:cNvPr>
              <p:cNvSpPr/>
              <p:nvPr/>
            </p:nvSpPr>
            <p:spPr>
              <a:xfrm>
                <a:off x="9891319" y="3414264"/>
                <a:ext cx="8576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4F611AB3-4107-4896-950B-7BEEEF13A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319" y="3414264"/>
                <a:ext cx="857641" cy="307777"/>
              </a:xfrm>
              <a:prstGeom prst="rect">
                <a:avLst/>
              </a:prstGeom>
              <a:blipFill>
                <a:blip r:embed="rId33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75F7DB9E-15D6-4A26-BE26-A42966698918}"/>
                  </a:ext>
                </a:extLst>
              </p:cNvPr>
              <p:cNvSpPr/>
              <p:nvPr/>
            </p:nvSpPr>
            <p:spPr>
              <a:xfrm>
                <a:off x="8926352" y="3828815"/>
                <a:ext cx="604268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75F7DB9E-15D6-4A26-BE26-A42966698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352" y="3828815"/>
                <a:ext cx="604268" cy="321627"/>
              </a:xfrm>
              <a:prstGeom prst="rect">
                <a:avLst/>
              </a:prstGeom>
              <a:blipFill>
                <a:blip r:embed="rId3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82F267C1-072C-4A01-B04B-76707440EFA0}"/>
                  </a:ext>
                </a:extLst>
              </p:cNvPr>
              <p:cNvSpPr/>
              <p:nvPr/>
            </p:nvSpPr>
            <p:spPr>
              <a:xfrm>
                <a:off x="9340251" y="3826142"/>
                <a:ext cx="9765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𝟐𝟎𝟎𝟎𝟎𝟎𝟎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82F267C1-072C-4A01-B04B-76707440E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251" y="3826142"/>
                <a:ext cx="976549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6E6B9D30-F76D-4838-BA4A-82E23C3DAFC7}"/>
                  </a:ext>
                </a:extLst>
              </p:cNvPr>
              <p:cNvSpPr/>
              <p:nvPr/>
            </p:nvSpPr>
            <p:spPr>
              <a:xfrm>
                <a:off x="10063451" y="3808931"/>
                <a:ext cx="661784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Sup>
                        <m:sSubSup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6E6B9D30-F76D-4838-BA4A-82E23C3DA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451" y="3808931"/>
                <a:ext cx="661784" cy="321627"/>
              </a:xfrm>
              <a:prstGeom prst="rect">
                <a:avLst/>
              </a:prstGeom>
              <a:blipFill>
                <a:blip r:embed="rId3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58686FB8-32A0-48C3-A8DA-8ED66360B2A6}"/>
                  </a:ext>
                </a:extLst>
              </p:cNvPr>
              <p:cNvSpPr/>
              <p:nvPr/>
            </p:nvSpPr>
            <p:spPr>
              <a:xfrm>
                <a:off x="8935753" y="4269559"/>
                <a:ext cx="60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58686FB8-32A0-48C3-A8DA-8ED66360B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53" y="4269559"/>
                <a:ext cx="604268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6A938462-C8EB-4BD3-A026-F22A5D6B2AE7}"/>
                  </a:ext>
                </a:extLst>
              </p:cNvPr>
              <p:cNvSpPr txBox="1"/>
              <p:nvPr/>
            </p:nvSpPr>
            <p:spPr>
              <a:xfrm>
                <a:off x="8407132" y="4336146"/>
                <a:ext cx="600549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𝑯𝑽𝑴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6A938462-C8EB-4BD3-A026-F22A5D6B2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132" y="4336146"/>
                <a:ext cx="600549" cy="21544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ED6BDDFE-5116-4DB2-8583-FE5128B624BA}"/>
              </a:ext>
            </a:extLst>
          </p:cNvPr>
          <p:cNvCxnSpPr>
            <a:cxnSpLocks/>
          </p:cNvCxnSpPr>
          <p:nvPr/>
        </p:nvCxnSpPr>
        <p:spPr>
          <a:xfrm>
            <a:off x="8407132" y="4749239"/>
            <a:ext cx="23227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2A8FC7C8-1B7C-4250-8A6E-DB53C344AFF4}"/>
              </a:ext>
            </a:extLst>
          </p:cNvPr>
          <p:cNvCxnSpPr>
            <a:cxnSpLocks/>
            <a:stCxn id="24" idx="3"/>
            <a:endCxn id="27" idx="1"/>
          </p:cNvCxnSpPr>
          <p:nvPr/>
        </p:nvCxnSpPr>
        <p:spPr>
          <a:xfrm flipV="1">
            <a:off x="5820561" y="1646336"/>
            <a:ext cx="980517" cy="916511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>
            <a:extLst>
              <a:ext uri="{FF2B5EF4-FFF2-40B4-BE49-F238E27FC236}">
                <a16:creationId xmlns:a16="http://schemas.microsoft.com/office/drawing/2014/main" id="{0F164C3D-912C-4C8C-B4F6-B74FFC7AB322}"/>
              </a:ext>
            </a:extLst>
          </p:cNvPr>
          <p:cNvSpPr/>
          <p:nvPr/>
        </p:nvSpPr>
        <p:spPr>
          <a:xfrm>
            <a:off x="6755555" y="1892047"/>
            <a:ext cx="725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FF0000"/>
                </a:solidFill>
              </a:rPr>
              <a:t>Řešení:</a:t>
            </a:r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50914099-04C6-4D74-84E7-97F7773E0E3A}"/>
              </a:ext>
            </a:extLst>
          </p:cNvPr>
          <p:cNvSpPr/>
          <p:nvPr/>
        </p:nvSpPr>
        <p:spPr>
          <a:xfrm>
            <a:off x="4921287" y="89452"/>
            <a:ext cx="245368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400" b="1" dirty="0"/>
              <a:t>Mezinárodní ekonomie (Cv. 1.)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06FA6DAD-C3C4-435C-B01E-AA3FFBB38407}"/>
                  </a:ext>
                </a:extLst>
              </p:cNvPr>
              <p:cNvSpPr txBox="1"/>
              <p:nvPr/>
            </p:nvSpPr>
            <p:spPr>
              <a:xfrm>
                <a:off x="3042757" y="2027527"/>
                <a:ext cx="1443408" cy="43839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𝟐𝟎𝟎𝟎𝟎𝟎𝟎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sSubSup>
                            <m:sSubSupPr>
                              <m:ctrlP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06FA6DAD-C3C4-435C-B01E-AA3FFBB38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757" y="2027527"/>
                <a:ext cx="1443408" cy="43839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délník 66">
                <a:extLst>
                  <a:ext uri="{FF2B5EF4-FFF2-40B4-BE49-F238E27FC236}">
                    <a16:creationId xmlns:a16="http://schemas.microsoft.com/office/drawing/2014/main" id="{9E9C9741-86C8-47B7-97BF-EFC0288C8945}"/>
                  </a:ext>
                </a:extLst>
              </p:cNvPr>
              <p:cNvSpPr/>
              <p:nvPr/>
            </p:nvSpPr>
            <p:spPr>
              <a:xfrm>
                <a:off x="2592730" y="2086959"/>
                <a:ext cx="604268" cy="30777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cs-CZ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7" name="Obdélník 66">
                <a:extLst>
                  <a:ext uri="{FF2B5EF4-FFF2-40B4-BE49-F238E27FC236}">
                    <a16:creationId xmlns:a16="http://schemas.microsoft.com/office/drawing/2014/main" id="{9E9C9741-86C8-47B7-97BF-EFC0288C8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30" y="2086959"/>
                <a:ext cx="604268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698C089B-31ED-418D-BA5E-427EFDC683DA}"/>
                  </a:ext>
                </a:extLst>
              </p:cNvPr>
              <p:cNvSpPr txBox="1"/>
              <p:nvPr/>
            </p:nvSpPr>
            <p:spPr>
              <a:xfrm>
                <a:off x="2064109" y="2153546"/>
                <a:ext cx="600549" cy="21544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𝑯𝑽𝑴</m:t>
                          </m:r>
                        </m:e>
                        <m:sub>
                          <m:r>
                            <a:rPr lang="cs-CZ" sz="1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698C089B-31ED-418D-BA5E-427EFDC68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09" y="2153546"/>
                <a:ext cx="600549" cy="21544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1E2594A-EBE0-49B9-A4A8-ED44A9480860}"/>
              </a:ext>
            </a:extLst>
          </p:cNvPr>
          <p:cNvCxnSpPr>
            <a:cxnSpLocks/>
          </p:cNvCxnSpPr>
          <p:nvPr/>
        </p:nvCxnSpPr>
        <p:spPr>
          <a:xfrm>
            <a:off x="9801577" y="2968200"/>
            <a:ext cx="169849" cy="233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0F28B426-3FB9-4CB9-87DA-2F18F8BF2D27}"/>
              </a:ext>
            </a:extLst>
          </p:cNvPr>
          <p:cNvCxnSpPr>
            <a:cxnSpLocks/>
          </p:cNvCxnSpPr>
          <p:nvPr/>
        </p:nvCxnSpPr>
        <p:spPr>
          <a:xfrm>
            <a:off x="10089840" y="3082207"/>
            <a:ext cx="175360" cy="227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D730D6A-A5B4-4117-967B-BADA10C6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386A-0091-4424-9FD2-38A21D1E966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8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10" grpId="0"/>
      <p:bldP spid="10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2436</Words>
  <Application>Microsoft Office PowerPoint</Application>
  <PresentationFormat>Širokoúhlá obrazovka</PresentationFormat>
  <Paragraphs>603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Trebuchet MS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Rodonaia Elizbar</dc:creator>
  <cp:lastModifiedBy>Rodonaia Elizbar</cp:lastModifiedBy>
  <cp:revision>205</cp:revision>
  <cp:lastPrinted>2021-10-07T16:31:28Z</cp:lastPrinted>
  <dcterms:created xsi:type="dcterms:W3CDTF">2020-09-20T11:22:25Z</dcterms:created>
  <dcterms:modified xsi:type="dcterms:W3CDTF">2023-10-01T10:15:17Z</dcterms:modified>
</cp:coreProperties>
</file>